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82" r:id="rId10"/>
    <p:sldId id="266" r:id="rId11"/>
    <p:sldId id="267" r:id="rId12"/>
    <p:sldId id="281" r:id="rId13"/>
    <p:sldId id="268" r:id="rId14"/>
    <p:sldId id="283" r:id="rId15"/>
    <p:sldId id="284" r:id="rId16"/>
    <p:sldId id="269" r:id="rId17"/>
    <p:sldId id="272" r:id="rId18"/>
    <p:sldId id="273" r:id="rId19"/>
    <p:sldId id="271" r:id="rId20"/>
    <p:sldId id="285" r:id="rId21"/>
    <p:sldId id="286" r:id="rId22"/>
    <p:sldId id="274" r:id="rId23"/>
    <p:sldId id="277" r:id="rId24"/>
    <p:sldId id="278" r:id="rId25"/>
    <p:sldId id="279" r:id="rId26"/>
    <p:sldId id="276" r:id="rId27"/>
    <p:sldId id="287" r:id="rId28"/>
    <p:sldId id="288" r:id="rId29"/>
    <p:sldId id="289" r:id="rId30"/>
    <p:sldId id="290" r:id="rId31"/>
    <p:sldId id="28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rs N Whitehill" initials="MNW" lastIdx="1" clrIdx="0">
    <p:extLst>
      <p:ext uri="{19B8F6BF-5375-455C-9EA6-DF929625EA0E}">
        <p15:presenceInfo xmlns:p15="http://schemas.microsoft.com/office/powerpoint/2012/main" userId="Mrs N Whitehi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1-09T20:28:08.441" idx="1">
    <p:pos x="10" y="10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A3C7D-9FEF-4F99-B8AE-4AC1F5BD1DEF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8E0C3-A545-44EB-BF29-D439073FA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382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Teacher to personalise</a:t>
            </a:r>
            <a:r>
              <a:rPr lang="en-GB" baseline="0" dirty="0"/>
              <a:t> this slide using whole class feedback sheets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8E0C3-A545-44EB-BF29-D439073FACE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176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Teacher to personalise</a:t>
            </a:r>
            <a:r>
              <a:rPr lang="en-GB" baseline="0" dirty="0"/>
              <a:t> this slide using whole class feedback sheets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8E0C3-A545-44EB-BF29-D439073FACE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370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Teacher to personalise</a:t>
            </a:r>
            <a:r>
              <a:rPr lang="en-GB" baseline="0" dirty="0"/>
              <a:t> this slide using whole class feedback sheets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8E0C3-A545-44EB-BF29-D439073FACE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259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Teacher to personalise</a:t>
            </a:r>
            <a:r>
              <a:rPr lang="en-GB" baseline="0" dirty="0"/>
              <a:t> this slide using whole class feedback sheets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8E0C3-A545-44EB-BF29-D439073FACE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006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61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12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5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9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1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094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525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36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078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639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565990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31523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959402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12685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909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2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20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google.co.uk/url?q=http://www.publicdomainpictures.net/view-image.php?image%3D41628%26picture%3Dpaw-prints&amp;sa=U&amp;ei=Z6O_U6PdLKmh0QXh4oGoBg&amp;ved=0CCwQ9QEwCw&amp;usg=AFQjCNF09bcNhewgzTH4PqDuqd4z3ghC7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GCSE English Language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PPE Review -  Paper 2</a:t>
            </a:r>
          </a:p>
        </p:txBody>
      </p:sp>
    </p:spTree>
    <p:extLst>
      <p:ext uri="{BB962C8B-B14F-4D97-AF65-F5344CB8AC3E}">
        <p14:creationId xmlns:p14="http://schemas.microsoft.com/office/powerpoint/2010/main" val="3663737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To review your PPE Paper 2 answers</a:t>
            </a:r>
          </a:p>
          <a:p>
            <a:r>
              <a:rPr lang="en-GB" sz="3200" dirty="0"/>
              <a:t>To make notes on WWW/EBI</a:t>
            </a:r>
          </a:p>
          <a:p>
            <a:r>
              <a:rPr lang="en-GB" sz="3200" dirty="0"/>
              <a:t>To identify ‘Next Steps’</a:t>
            </a:r>
          </a:p>
        </p:txBody>
      </p:sp>
    </p:spTree>
    <p:extLst>
      <p:ext uri="{BB962C8B-B14F-4D97-AF65-F5344CB8AC3E}">
        <p14:creationId xmlns:p14="http://schemas.microsoft.com/office/powerpoint/2010/main" val="2002512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 – Keywords of the question?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518" y="3008414"/>
            <a:ext cx="8593606" cy="267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72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 – Keywords of the question?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sz="3200" dirty="0"/>
          </a:p>
          <a:p>
            <a:r>
              <a:rPr lang="en-GB" sz="3200" dirty="0"/>
              <a:t>Read again </a:t>
            </a:r>
            <a:r>
              <a:rPr lang="en-GB" sz="3200" b="1" dirty="0">
                <a:solidFill>
                  <a:schemeClr val="accent1"/>
                </a:solidFill>
              </a:rPr>
              <a:t>Source A from lines 1 to 12</a:t>
            </a:r>
            <a:r>
              <a:rPr lang="en-GB" sz="3200" dirty="0"/>
              <a:t>. </a:t>
            </a:r>
          </a:p>
          <a:p>
            <a:r>
              <a:rPr lang="en-GB" sz="3200" dirty="0"/>
              <a:t>Choose </a:t>
            </a:r>
            <a:r>
              <a:rPr lang="en-GB" sz="3200" b="1" dirty="0">
                <a:solidFill>
                  <a:schemeClr val="accent1"/>
                </a:solidFill>
              </a:rPr>
              <a:t>four statements </a:t>
            </a:r>
            <a:r>
              <a:rPr lang="en-GB" sz="3200" dirty="0"/>
              <a:t>below which are </a:t>
            </a:r>
            <a:r>
              <a:rPr lang="en-GB" sz="3200" b="1" dirty="0">
                <a:solidFill>
                  <a:schemeClr val="accent1"/>
                </a:solidFill>
              </a:rPr>
              <a:t>TRUE</a:t>
            </a:r>
            <a:r>
              <a:rPr lang="en-GB" sz="3200" dirty="0"/>
              <a:t>. </a:t>
            </a:r>
          </a:p>
          <a:p>
            <a:r>
              <a:rPr lang="en-GB" sz="3200" b="1" dirty="0">
                <a:solidFill>
                  <a:schemeClr val="accent1"/>
                </a:solidFill>
              </a:rPr>
              <a:t>Shade the circles </a:t>
            </a:r>
            <a:r>
              <a:rPr lang="en-GB" sz="3200" dirty="0"/>
              <a:t>in the boxes of the ones that you think are true. </a:t>
            </a:r>
          </a:p>
          <a:p>
            <a:r>
              <a:rPr lang="en-GB" sz="3200" dirty="0"/>
              <a:t>Choose a </a:t>
            </a:r>
            <a:r>
              <a:rPr lang="en-GB" sz="3200" b="1" dirty="0">
                <a:solidFill>
                  <a:schemeClr val="accent1"/>
                </a:solidFill>
              </a:rPr>
              <a:t>maximum of four statements</a:t>
            </a:r>
            <a:r>
              <a:rPr lang="en-GB" sz="3200" dirty="0"/>
              <a:t>. </a:t>
            </a:r>
          </a:p>
          <a:p>
            <a:r>
              <a:rPr lang="en-GB" sz="3200" b="1" dirty="0">
                <a:solidFill>
                  <a:schemeClr val="accent1"/>
                </a:solidFill>
              </a:rPr>
              <a:t>If you make an error cross out the whole box</a:t>
            </a:r>
            <a:r>
              <a:rPr lang="en-GB" sz="3200" dirty="0"/>
              <a:t>. </a:t>
            </a:r>
          </a:p>
          <a:p>
            <a:r>
              <a:rPr lang="en-GB" sz="3200" b="1" dirty="0">
                <a:solidFill>
                  <a:schemeClr val="accent1"/>
                </a:solidFill>
              </a:rPr>
              <a:t>If you change your mind and require a statement that has been crossed out then draw a circle around the box</a:t>
            </a:r>
            <a:r>
              <a:rPr lang="en-GB" sz="3200" dirty="0">
                <a:solidFill>
                  <a:schemeClr val="accent1"/>
                </a:solidFill>
              </a:rPr>
              <a:t>.  </a:t>
            </a:r>
            <a:r>
              <a:rPr lang="en-GB" sz="3200" dirty="0"/>
              <a:t>[4 marks]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44644" y="3869244"/>
            <a:ext cx="2347356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This was an issue.  People did not follow the instructions. This could stop you receiving the marks.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7802088" y="4378338"/>
            <a:ext cx="1923803" cy="359917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7874456" y="5532428"/>
            <a:ext cx="1779065" cy="534610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34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 – General Feedback?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3200" dirty="0"/>
          </a:p>
          <a:p>
            <a:r>
              <a:rPr lang="en-GB" sz="3200" dirty="0"/>
              <a:t>Some of you managed 4 marks out of 4, which we would expect!</a:t>
            </a:r>
          </a:p>
          <a:p>
            <a:r>
              <a:rPr lang="en-GB" sz="3200" dirty="0"/>
              <a:t>However, there was a significant number of you only getting 2 or 3.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44013" y="3761240"/>
            <a:ext cx="2671762" cy="26776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Complete the review sheet for this question.</a:t>
            </a:r>
          </a:p>
          <a:p>
            <a:r>
              <a:rPr lang="en-GB" sz="2800" dirty="0"/>
              <a:t>What are your WWWs/EBIs?</a:t>
            </a:r>
          </a:p>
        </p:txBody>
      </p:sp>
    </p:spTree>
    <p:extLst>
      <p:ext uri="{BB962C8B-B14F-4D97-AF65-F5344CB8AC3E}">
        <p14:creationId xmlns:p14="http://schemas.microsoft.com/office/powerpoint/2010/main" val="349322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2 – Keywords of the question?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649" y="2436421"/>
            <a:ext cx="9165174" cy="2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11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2 – Keywords of the question?</a:t>
            </a: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321" y="2691837"/>
            <a:ext cx="10418268" cy="2724539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1487243" y="5013604"/>
            <a:ext cx="1172831" cy="1114064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583875" y="4631378"/>
            <a:ext cx="1305580" cy="1341910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8976306" y="3880227"/>
            <a:ext cx="1842115" cy="288012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89455" y="5759532"/>
            <a:ext cx="2743906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Most of you did use both texts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15044" y="6127668"/>
            <a:ext cx="2398816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Not enough focus on the boats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18421" y="3840231"/>
            <a:ext cx="1258784" cy="1477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Don’t ignore the focus of the summary.</a:t>
            </a:r>
          </a:p>
        </p:txBody>
      </p:sp>
    </p:spTree>
    <p:extLst>
      <p:ext uri="{BB962C8B-B14F-4D97-AF65-F5344CB8AC3E}">
        <p14:creationId xmlns:p14="http://schemas.microsoft.com/office/powerpoint/2010/main" val="215614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2 – General Feedback?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62553"/>
            <a:ext cx="5494848" cy="2651952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GB" sz="2000" dirty="0"/>
              <a:t>Critical that you read the question and make sure you are focusing on the right parts of the text.</a:t>
            </a:r>
          </a:p>
          <a:p>
            <a:r>
              <a:rPr lang="en-GB" sz="2000" dirty="0"/>
              <a:t>Be clear on what a summary actually means.</a:t>
            </a:r>
          </a:p>
          <a:p>
            <a:r>
              <a:rPr lang="en-GB" sz="2000" dirty="0"/>
              <a:t>Give 3-4 ideas from each text, with short quotations to support. </a:t>
            </a:r>
          </a:p>
          <a:p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508166" y="4946072"/>
            <a:ext cx="4752913" cy="18158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Complete the review sheet for this question.</a:t>
            </a:r>
          </a:p>
          <a:p>
            <a:r>
              <a:rPr lang="en-GB" sz="2800" dirty="0"/>
              <a:t>What are your WWWs/</a:t>
            </a:r>
          </a:p>
          <a:p>
            <a:r>
              <a:rPr lang="en-GB" sz="2800" dirty="0"/>
              <a:t>EBIs?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407" y="307295"/>
            <a:ext cx="4892634" cy="632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4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272271-8B77-46B5-BC73-D1A0CD47F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05" y="447675"/>
            <a:ext cx="5343525" cy="5962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6B3133-5530-4058-A5FE-9C3C94095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499" y="28575"/>
            <a:ext cx="523875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4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3 – Keywords of the question?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898" y="2893311"/>
            <a:ext cx="10453010" cy="164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59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3 – Keywords of the question?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4170" y="1913275"/>
            <a:ext cx="3400023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Most of you did mention ONLY Source A and </a:t>
            </a:r>
            <a:r>
              <a:rPr lang="en-GB" sz="2000" i="1" dirty="0"/>
              <a:t>most </a:t>
            </a:r>
            <a:r>
              <a:rPr lang="en-GB" sz="2000" dirty="0"/>
              <a:t>included quotations.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486525" y="2257764"/>
            <a:ext cx="1985962" cy="544104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24562" y="5627652"/>
            <a:ext cx="5547333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Not enough of you used technical terms or mentioned the effect on the reader.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250632" y="4349305"/>
            <a:ext cx="647596" cy="851039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598" y="2967499"/>
            <a:ext cx="8790918" cy="138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56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 scheme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3252" y="83127"/>
            <a:ext cx="5332020" cy="66868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260" y="2588821"/>
            <a:ext cx="3621974" cy="36933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Make note of the key words the examiner is looking for.  </a:t>
            </a:r>
          </a:p>
          <a:p>
            <a:endParaRPr lang="en-GB" dirty="0"/>
          </a:p>
          <a:p>
            <a:r>
              <a:rPr lang="en-GB" b="1" dirty="0"/>
              <a:t>Detailed and perceptive =  </a:t>
            </a:r>
            <a:r>
              <a:rPr lang="en-GB" dirty="0"/>
              <a:t>confident grasp of the way language has been used, notices the develops and shifts/changes, nuanced interpretation.</a:t>
            </a:r>
          </a:p>
          <a:p>
            <a:endParaRPr lang="en-GB" dirty="0"/>
          </a:p>
          <a:p>
            <a:r>
              <a:rPr lang="en-GB" b="1" dirty="0"/>
              <a:t>Clear and relevant= </a:t>
            </a:r>
            <a:r>
              <a:rPr lang="en-GB" dirty="0"/>
              <a:t>explicit link between method and effect, clear understanding of the effects and meanings.</a:t>
            </a:r>
          </a:p>
        </p:txBody>
      </p:sp>
    </p:spTree>
    <p:extLst>
      <p:ext uri="{BB962C8B-B14F-4D97-AF65-F5344CB8AC3E}">
        <p14:creationId xmlns:p14="http://schemas.microsoft.com/office/powerpoint/2010/main" val="1234814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3 – General Feedback?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420943" cy="3599316"/>
          </a:xfrm>
        </p:spPr>
        <p:txBody>
          <a:bodyPr>
            <a:noAutofit/>
          </a:bodyPr>
          <a:lstStyle/>
          <a:p>
            <a:r>
              <a:rPr lang="en-GB" sz="2500" dirty="0"/>
              <a:t>Length of answer?</a:t>
            </a:r>
          </a:p>
          <a:p>
            <a:r>
              <a:rPr lang="en-GB" sz="2500" dirty="0"/>
              <a:t>Need to explicitly link methods used and the effects achieved.  HOW and WHY. </a:t>
            </a:r>
          </a:p>
          <a:p>
            <a:r>
              <a:rPr lang="en-GB" sz="2500" dirty="0"/>
              <a:t>Not enough of you mentioned </a:t>
            </a:r>
            <a:r>
              <a:rPr lang="en-GB" sz="2500" i="1" dirty="0"/>
              <a:t>why </a:t>
            </a:r>
            <a:r>
              <a:rPr lang="en-GB" sz="2500" dirty="0"/>
              <a:t>the writer used the language techniques and the </a:t>
            </a:r>
            <a:r>
              <a:rPr lang="en-GB" sz="2500" i="1" dirty="0"/>
              <a:t>effect on the reader</a:t>
            </a:r>
            <a:r>
              <a:rPr lang="en-GB" sz="2500" dirty="0"/>
              <a:t>.</a:t>
            </a:r>
          </a:p>
          <a:p>
            <a:r>
              <a:rPr lang="en-GB" sz="2500" dirty="0"/>
              <a:t>Most of you did included quotations BUT…</a:t>
            </a:r>
            <a:endParaRPr lang="en-GB" sz="2100" dirty="0"/>
          </a:p>
          <a:p>
            <a:pPr lvl="1"/>
            <a:r>
              <a:rPr lang="en-GB" sz="2100" dirty="0"/>
              <a:t>Some of the quotations were far too long. This takes a long time to copy out and just not specific enough.</a:t>
            </a:r>
          </a:p>
          <a:p>
            <a:pPr lvl="1"/>
            <a:r>
              <a:rPr lang="en-GB" sz="2100" dirty="0"/>
              <a:t>Your comments were FAR TOO general e.g. “…creates an image in the mind of the reader”. What </a:t>
            </a:r>
            <a:r>
              <a:rPr lang="en-GB" sz="2100" i="1" dirty="0"/>
              <a:t>type </a:t>
            </a:r>
            <a:r>
              <a:rPr lang="en-GB" sz="2100" dirty="0"/>
              <a:t>of image? </a:t>
            </a:r>
            <a:r>
              <a:rPr lang="en-GB" sz="2100" i="1" dirty="0"/>
              <a:t>Frightening? Monstrous?</a:t>
            </a:r>
            <a:endParaRPr lang="en-GB" sz="2100" dirty="0"/>
          </a:p>
        </p:txBody>
      </p:sp>
      <p:sp>
        <p:nvSpPr>
          <p:cNvPr id="4" name="TextBox 3"/>
          <p:cNvSpPr txBox="1"/>
          <p:nvPr/>
        </p:nvSpPr>
        <p:spPr>
          <a:xfrm>
            <a:off x="10101264" y="2468578"/>
            <a:ext cx="1943098" cy="39703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Complete the review sheet for this question.</a:t>
            </a:r>
          </a:p>
          <a:p>
            <a:r>
              <a:rPr lang="en-GB" sz="2800" dirty="0"/>
              <a:t>What are your WWWs/</a:t>
            </a:r>
          </a:p>
          <a:p>
            <a:r>
              <a:rPr lang="en-GB" sz="2800" dirty="0"/>
              <a:t>EBIs?</a:t>
            </a:r>
          </a:p>
        </p:txBody>
      </p:sp>
    </p:spTree>
    <p:extLst>
      <p:ext uri="{BB962C8B-B14F-4D97-AF65-F5344CB8AC3E}">
        <p14:creationId xmlns:p14="http://schemas.microsoft.com/office/powerpoint/2010/main" val="250721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CEC0C7-F709-44CE-925B-CB27206B1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73" y="132144"/>
            <a:ext cx="5642517" cy="65937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BD49A8-5CE2-438A-B416-24C6D836C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8303"/>
            <a:ext cx="5047064" cy="634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79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F53AB6-4A9C-4E16-A3F2-273FC49FF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67" y="839477"/>
            <a:ext cx="6029325" cy="50006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1E8CB9-653F-48D5-BDA6-A45085060E89}"/>
              </a:ext>
            </a:extLst>
          </p:cNvPr>
          <p:cNvSpPr txBox="1"/>
          <p:nvPr/>
        </p:nvSpPr>
        <p:spPr>
          <a:xfrm>
            <a:off x="7560527" y="1003610"/>
            <a:ext cx="4036741" cy="230832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Examiner comment:</a:t>
            </a:r>
          </a:p>
          <a:p>
            <a:r>
              <a:rPr lang="en-US" dirty="0"/>
              <a:t>This answers achieves 11 marks, and therefore is low in level 4.  It uses a judicious range of evidence.  It also analyses in detail the methods selected and is beginning to have a confident interpretation of the effects.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442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4 – Keywords of the question?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241" y="2466294"/>
            <a:ext cx="9797232" cy="37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532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79" y="3005588"/>
            <a:ext cx="7178819" cy="27785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4 – Keywords of the question?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70100" y="1936236"/>
            <a:ext cx="297862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Most of you did cover both texts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208810" y="2644122"/>
            <a:ext cx="154380" cy="261733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89797" y="2040428"/>
            <a:ext cx="4107976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Too many of you seemed to ignore the COMPARISON and HOW part of the question</a:t>
            </a:r>
          </a:p>
        </p:txBody>
      </p:sp>
      <p:cxnSp>
        <p:nvCxnSpPr>
          <p:cNvPr id="14" name="Straight Arrow Connector 13"/>
          <p:cNvCxnSpPr>
            <a:cxnSpLocks/>
            <a:endCxn id="15" idx="7"/>
          </p:cNvCxnSpPr>
          <p:nvPr/>
        </p:nvCxnSpPr>
        <p:spPr>
          <a:xfrm flipH="1">
            <a:off x="2674850" y="2785298"/>
            <a:ext cx="3714948" cy="937978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741872" y="5596940"/>
            <a:ext cx="2755901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They give you these bullet points to help you – USE THEM!</a:t>
            </a:r>
          </a:p>
        </p:txBody>
      </p:sp>
      <p:sp>
        <p:nvSpPr>
          <p:cNvPr id="15" name="Oval 14"/>
          <p:cNvSpPr/>
          <p:nvPr/>
        </p:nvSpPr>
        <p:spPr>
          <a:xfrm>
            <a:off x="1549729" y="3664776"/>
            <a:ext cx="1318161" cy="3994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1694227" y="5827228"/>
            <a:ext cx="4503933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Root your answer in the methods.  If you start each WHW with the method you will be focusing on it and HOW should follow.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3536512" y="5058888"/>
            <a:ext cx="227966" cy="7165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628033" y="4742741"/>
            <a:ext cx="1318161" cy="3994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DBB2281-715F-47E1-9B56-09144116DE63}"/>
              </a:ext>
            </a:extLst>
          </p:cNvPr>
          <p:cNvCxnSpPr/>
          <p:nvPr/>
        </p:nvCxnSpPr>
        <p:spPr>
          <a:xfrm flipH="1" flipV="1">
            <a:off x="6905897" y="5176573"/>
            <a:ext cx="1227909" cy="3098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DF88E9B-A537-4CB8-B114-F05D56F8D2F4}"/>
              </a:ext>
            </a:extLst>
          </p:cNvPr>
          <p:cNvSpPr txBox="1"/>
          <p:nvPr/>
        </p:nvSpPr>
        <p:spPr>
          <a:xfrm>
            <a:off x="7889966" y="3518263"/>
            <a:ext cx="4032068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Focus of the comparison.  It is NOT comparing everything.</a:t>
            </a:r>
            <a:endParaRPr lang="en-GB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C4BAF36-5FE5-4633-BD1D-9BCB55F3D07E}"/>
              </a:ext>
            </a:extLst>
          </p:cNvPr>
          <p:cNvCxnSpPr/>
          <p:nvPr/>
        </p:nvCxnSpPr>
        <p:spPr>
          <a:xfrm flipH="1">
            <a:off x="6827520" y="3910149"/>
            <a:ext cx="914352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9CF8D5F9-0BB9-4BB4-8D8F-0F7E8F7A7511}"/>
              </a:ext>
            </a:extLst>
          </p:cNvPr>
          <p:cNvSpPr/>
          <p:nvPr/>
        </p:nvSpPr>
        <p:spPr>
          <a:xfrm>
            <a:off x="4346380" y="3595254"/>
            <a:ext cx="2559517" cy="4773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70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GB" dirty="0"/>
              <a:t>ark Scheme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E9BB40-F67B-47B6-9663-65135096B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40" y="139550"/>
            <a:ext cx="4032069" cy="66347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4B6466-D3C0-4F32-846D-3272708D0EEC}"/>
              </a:ext>
            </a:extLst>
          </p:cNvPr>
          <p:cNvSpPr txBox="1"/>
          <p:nvPr/>
        </p:nvSpPr>
        <p:spPr>
          <a:xfrm>
            <a:off x="329184" y="2240280"/>
            <a:ext cx="4754880" cy="369331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 improve understand the key words and what they mean for this question:</a:t>
            </a:r>
          </a:p>
          <a:p>
            <a:endParaRPr lang="en-US" dirty="0"/>
          </a:p>
          <a:p>
            <a:r>
              <a:rPr lang="en-US" b="1" dirty="0"/>
              <a:t>Perceptive and detailed comparison</a:t>
            </a:r>
            <a:r>
              <a:rPr lang="en-US" dirty="0"/>
              <a:t>= </a:t>
            </a:r>
            <a:r>
              <a:rPr lang="en-US" dirty="0" err="1"/>
              <a:t>conceptualised</a:t>
            </a:r>
            <a:r>
              <a:rPr lang="en-US" dirty="0"/>
              <a:t>, insightful, developed, fine distinctions are considered, analytical detail on developments and shifts, mature, subtle, confident</a:t>
            </a:r>
          </a:p>
          <a:p>
            <a:endParaRPr lang="en-US" dirty="0"/>
          </a:p>
          <a:p>
            <a:r>
              <a:rPr lang="en-US" b="1" dirty="0"/>
              <a:t>Clear and relevant</a:t>
            </a:r>
            <a:r>
              <a:rPr lang="en-US" dirty="0"/>
              <a:t>= focused on task, explained, connects like with like, interpretation of similarities/differences, explicit link between method and effect.</a:t>
            </a:r>
          </a:p>
        </p:txBody>
      </p:sp>
    </p:spTree>
    <p:extLst>
      <p:ext uri="{BB962C8B-B14F-4D97-AF65-F5344CB8AC3E}">
        <p14:creationId xmlns:p14="http://schemas.microsoft.com/office/powerpoint/2010/main" val="1518724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4 – General Feedback?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420943" cy="3599316"/>
          </a:xfrm>
        </p:spPr>
        <p:txBody>
          <a:bodyPr>
            <a:noAutofit/>
          </a:bodyPr>
          <a:lstStyle/>
          <a:p>
            <a:r>
              <a:rPr lang="en-GB" sz="2500" dirty="0"/>
              <a:t>Length of answer – most of you were far too brief – 1 side is not enough by far for 16 marks!  TIMING?</a:t>
            </a:r>
          </a:p>
          <a:p>
            <a:r>
              <a:rPr lang="en-GB" sz="2500" dirty="0"/>
              <a:t>Not enough comparison words – </a:t>
            </a:r>
            <a:r>
              <a:rPr lang="en-GB" sz="2500" i="1" dirty="0"/>
              <a:t>however, whereas, similarly –</a:t>
            </a:r>
            <a:r>
              <a:rPr lang="en-GB" sz="2500" dirty="0"/>
              <a:t>that show you are actually answering the question.</a:t>
            </a:r>
            <a:endParaRPr lang="en-GB" sz="2500" i="1" dirty="0"/>
          </a:p>
          <a:p>
            <a:r>
              <a:rPr lang="en-GB" sz="2500" dirty="0"/>
              <a:t>Most comments were too vague and lacked specifics – just like the previous question.</a:t>
            </a:r>
          </a:p>
          <a:p>
            <a:r>
              <a:rPr lang="en-GB" sz="2500" dirty="0"/>
              <a:t>Lead your response with the method and then compare HOW the writer’s use the methods to show the perspectives and feelings.</a:t>
            </a:r>
          </a:p>
          <a:p>
            <a:pPr marL="0" indent="0">
              <a:buNone/>
            </a:pPr>
            <a:endParaRPr lang="en-GB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10101264" y="2303551"/>
            <a:ext cx="1943098" cy="39703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Complete the review sheet for this question.</a:t>
            </a:r>
          </a:p>
          <a:p>
            <a:r>
              <a:rPr lang="en-GB" sz="2800" dirty="0"/>
              <a:t>What are your WWWs/</a:t>
            </a:r>
          </a:p>
          <a:p>
            <a:r>
              <a:rPr lang="en-GB" sz="2800" dirty="0"/>
              <a:t>EBIs?</a:t>
            </a:r>
          </a:p>
        </p:txBody>
      </p:sp>
    </p:spTree>
    <p:extLst>
      <p:ext uri="{BB962C8B-B14F-4D97-AF65-F5344CB8AC3E}">
        <p14:creationId xmlns:p14="http://schemas.microsoft.com/office/powerpoint/2010/main" val="61751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2662CA-400B-4842-BE6C-EE069F68A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13" y="785812"/>
            <a:ext cx="5772150" cy="5286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74E633-3192-4F26-9524-52F60C530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563" y="76200"/>
            <a:ext cx="588645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40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14E95F-7ACC-4E55-99EF-CEF5E00AB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887" y="139476"/>
            <a:ext cx="6187476" cy="657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69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5 – Keywords of the question?</a:t>
            </a:r>
            <a:br>
              <a:rPr lang="en-GB" dirty="0"/>
            </a:br>
            <a:r>
              <a:rPr lang="en-GB" dirty="0"/>
              <a:t>The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252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500" dirty="0"/>
              <a:t>You are advised to spend about 45 minutes on this section. </a:t>
            </a:r>
          </a:p>
          <a:p>
            <a:pPr marL="0" indent="0" algn="ctr">
              <a:buNone/>
            </a:pPr>
            <a:endParaRPr lang="en-GB" sz="2500" dirty="0"/>
          </a:p>
          <a:p>
            <a:pPr marL="0" indent="0" algn="ctr">
              <a:buNone/>
            </a:pPr>
            <a:r>
              <a:rPr lang="en-GB" sz="2500" dirty="0"/>
              <a:t>You are reminded of the need to plan your answer.</a:t>
            </a:r>
          </a:p>
          <a:p>
            <a:pPr marL="0" indent="0" algn="ctr">
              <a:buNone/>
            </a:pPr>
            <a:r>
              <a:rPr lang="en-GB" sz="2500" dirty="0"/>
              <a:t> </a:t>
            </a:r>
          </a:p>
          <a:p>
            <a:pPr marL="0" indent="0" algn="ctr">
              <a:buNone/>
            </a:pPr>
            <a:r>
              <a:rPr lang="en-GB" sz="2500" dirty="0"/>
              <a:t>You should write in full sentences. </a:t>
            </a:r>
          </a:p>
          <a:p>
            <a:pPr marL="0" indent="0" algn="ctr">
              <a:buNone/>
            </a:pPr>
            <a:endParaRPr lang="en-GB" sz="2500" dirty="0"/>
          </a:p>
          <a:p>
            <a:pPr marL="0" indent="0" algn="ctr">
              <a:buNone/>
            </a:pPr>
            <a:r>
              <a:rPr lang="en-GB" sz="2500" dirty="0"/>
              <a:t>You should leave enough time to check your work at the end. </a:t>
            </a:r>
          </a:p>
        </p:txBody>
      </p:sp>
    </p:spTree>
    <p:extLst>
      <p:ext uri="{BB962C8B-B14F-4D97-AF65-F5344CB8AC3E}">
        <p14:creationId xmlns:p14="http://schemas.microsoft.com/office/powerpoint/2010/main" val="884904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5 – Keywords of the question?</a:t>
            </a:r>
            <a:br>
              <a:rPr lang="en-GB" dirty="0"/>
            </a:br>
            <a:r>
              <a:rPr lang="en-GB" dirty="0"/>
              <a:t>The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252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500" dirty="0"/>
              <a:t>You are advised to </a:t>
            </a:r>
            <a:r>
              <a:rPr lang="en-GB" sz="2500" b="1" dirty="0">
                <a:solidFill>
                  <a:schemeClr val="accent1"/>
                </a:solidFill>
              </a:rPr>
              <a:t>spend about </a:t>
            </a:r>
            <a:r>
              <a:rPr lang="en-GB" sz="2500" b="1" u="sng" dirty="0">
                <a:solidFill>
                  <a:schemeClr val="accent1"/>
                </a:solidFill>
              </a:rPr>
              <a:t>45 minutes </a:t>
            </a:r>
            <a:r>
              <a:rPr lang="en-GB" sz="2500" b="1" dirty="0">
                <a:solidFill>
                  <a:schemeClr val="accent1"/>
                </a:solidFill>
              </a:rPr>
              <a:t>on this section</a:t>
            </a:r>
            <a:r>
              <a:rPr lang="en-GB" sz="2500" dirty="0"/>
              <a:t>. </a:t>
            </a:r>
          </a:p>
          <a:p>
            <a:pPr marL="0" indent="0" algn="ctr">
              <a:buNone/>
            </a:pPr>
            <a:endParaRPr lang="en-GB" sz="2500" dirty="0"/>
          </a:p>
          <a:p>
            <a:pPr marL="0" indent="0" algn="ctr">
              <a:buNone/>
            </a:pPr>
            <a:r>
              <a:rPr lang="en-GB" sz="2500" dirty="0"/>
              <a:t>You are reminded of the need to </a:t>
            </a:r>
            <a:r>
              <a:rPr lang="en-GB" sz="2500" b="1" dirty="0">
                <a:solidFill>
                  <a:schemeClr val="accent1"/>
                </a:solidFill>
              </a:rPr>
              <a:t>plan your answer</a:t>
            </a:r>
            <a:r>
              <a:rPr lang="en-GB" sz="2500" dirty="0"/>
              <a:t>.</a:t>
            </a:r>
          </a:p>
          <a:p>
            <a:pPr marL="0" indent="0" algn="ctr">
              <a:buNone/>
            </a:pPr>
            <a:r>
              <a:rPr lang="en-GB" sz="2500" dirty="0"/>
              <a:t> </a:t>
            </a:r>
          </a:p>
          <a:p>
            <a:pPr marL="0" indent="0" algn="ctr">
              <a:buNone/>
            </a:pPr>
            <a:r>
              <a:rPr lang="en-GB" sz="2500" dirty="0"/>
              <a:t>You should </a:t>
            </a:r>
            <a:r>
              <a:rPr lang="en-GB" sz="2500" b="1" dirty="0">
                <a:solidFill>
                  <a:schemeClr val="accent1"/>
                </a:solidFill>
              </a:rPr>
              <a:t>write in full sentences</a:t>
            </a:r>
            <a:r>
              <a:rPr lang="en-GB" sz="2500" dirty="0"/>
              <a:t>. </a:t>
            </a:r>
          </a:p>
          <a:p>
            <a:pPr marL="0" indent="0" algn="ctr">
              <a:buNone/>
            </a:pPr>
            <a:endParaRPr lang="en-GB" sz="2500" dirty="0"/>
          </a:p>
          <a:p>
            <a:pPr marL="0" indent="0" algn="ctr">
              <a:buNone/>
            </a:pPr>
            <a:r>
              <a:rPr lang="en-GB" sz="2500" dirty="0"/>
              <a:t>You should leave enough time to </a:t>
            </a:r>
            <a:r>
              <a:rPr lang="en-GB" sz="2500" b="1" dirty="0">
                <a:solidFill>
                  <a:schemeClr val="accent1"/>
                </a:solidFill>
              </a:rPr>
              <a:t>check your work at the end</a:t>
            </a:r>
            <a:r>
              <a:rPr lang="en-GB" sz="2500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55509" y="634030"/>
            <a:ext cx="4107976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Did you actually spend this amount of time? Too many </a:t>
            </a:r>
            <a:r>
              <a:rPr lang="en-GB" sz="2000" i="1" dirty="0"/>
              <a:t>very short</a:t>
            </a:r>
            <a:r>
              <a:rPr lang="en-GB" sz="2000" dirty="0"/>
              <a:t> answers.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943600" y="1689100"/>
            <a:ext cx="908525" cy="647773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22400" y="2936925"/>
            <a:ext cx="286337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Not enough plans seen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349276" y="3101346"/>
            <a:ext cx="1937225" cy="220907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801100" y="3727585"/>
            <a:ext cx="292477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Sentence variety was generally very limited.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852125" y="3957788"/>
            <a:ext cx="1799988" cy="247479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6605" y="4746614"/>
            <a:ext cx="2863376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Too many basic errors to think that you actually did this!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736264" y="5036271"/>
            <a:ext cx="1937225" cy="220907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58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1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5 – Keywords of the question?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53" y="2433327"/>
            <a:ext cx="10097184" cy="35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88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2CF9FE0-A355-48A4-9EF1-428936307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13" y="2097341"/>
            <a:ext cx="10097184" cy="35637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5 – Keywords of the question?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662928" y="1864324"/>
            <a:ext cx="982120" cy="562169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</p:cNvCxnSpPr>
          <p:nvPr/>
        </p:nvCxnSpPr>
        <p:spPr>
          <a:xfrm flipV="1">
            <a:off x="1645920" y="3307251"/>
            <a:ext cx="981695" cy="258909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754409" y="5062229"/>
            <a:ext cx="294859" cy="598824"/>
          </a:xfrm>
          <a:prstGeom prst="straightConnector1">
            <a:avLst/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335797" y="3279888"/>
            <a:ext cx="1650232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Sentence control and punctuation. Spelling accuracy. PARAGRAPHS!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4D0B0B-6FBF-49AF-8109-D17178CA134A}"/>
              </a:ext>
            </a:extLst>
          </p:cNvPr>
          <p:cNvSpPr txBox="1"/>
          <p:nvPr/>
        </p:nvSpPr>
        <p:spPr>
          <a:xfrm>
            <a:off x="7717536" y="1645920"/>
            <a:ext cx="4268493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Statement to respond to- needed to be broken down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63A7CE-B0D0-4005-B9F4-B74C9B131EC0}"/>
              </a:ext>
            </a:extLst>
          </p:cNvPr>
          <p:cNvSpPr txBox="1"/>
          <p:nvPr/>
        </p:nvSpPr>
        <p:spPr>
          <a:xfrm>
            <a:off x="205971" y="3279888"/>
            <a:ext cx="1339365" cy="28623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Too many of you did NOT know how to set out a formal letter, let alone an actual address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6575AB-0118-4024-8A2D-96E1E6747177}"/>
              </a:ext>
            </a:extLst>
          </p:cNvPr>
          <p:cNvSpPr txBox="1"/>
          <p:nvPr/>
        </p:nvSpPr>
        <p:spPr>
          <a:xfrm>
            <a:off x="1865376" y="5734915"/>
            <a:ext cx="267919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Very few plans seen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A2857C-B50B-498F-B92D-8C858D270ABC}"/>
              </a:ext>
            </a:extLst>
          </p:cNvPr>
          <p:cNvSpPr txBox="1"/>
          <p:nvPr/>
        </p:nvSpPr>
        <p:spPr>
          <a:xfrm>
            <a:off x="4864608" y="5311213"/>
            <a:ext cx="5065776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newspaper is not responsible.  You can’t have a rant at them.  If I read one more thing about footballers or Kim Kardashian I will scream!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450A78-742B-4BF1-B151-41B4EEB28394}"/>
              </a:ext>
            </a:extLst>
          </p:cNvPr>
          <p:cNvCxnSpPr/>
          <p:nvPr/>
        </p:nvCxnSpPr>
        <p:spPr>
          <a:xfrm flipV="1">
            <a:off x="6867144" y="3307251"/>
            <a:ext cx="530352" cy="188221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99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5 – General Feedback?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420943" cy="3599316"/>
          </a:xfrm>
        </p:spPr>
        <p:txBody>
          <a:bodyPr>
            <a:noAutofit/>
          </a:bodyPr>
          <a:lstStyle/>
          <a:p>
            <a:r>
              <a:rPr lang="en-GB" sz="2500" dirty="0"/>
              <a:t>Length of answer – most of you were far too brief. This should have taken you (with planning and checking – about 30 minutes to write). 3+ sides is what was necessary. </a:t>
            </a:r>
          </a:p>
          <a:p>
            <a:r>
              <a:rPr lang="en-GB" sz="2500" dirty="0"/>
              <a:t>Variety of ideas- there are more famous people in the world than footballers and Kim Kardashian!? </a:t>
            </a:r>
          </a:p>
          <a:p>
            <a:r>
              <a:rPr lang="en-GB" sz="2500" dirty="0"/>
              <a:t>Anecdotes must be used to support ideas. </a:t>
            </a:r>
          </a:p>
          <a:p>
            <a:r>
              <a:rPr lang="en-GB" sz="2500" dirty="0"/>
              <a:t>Build your argument and amplify your ideas in how your structure them.</a:t>
            </a:r>
          </a:p>
          <a:p>
            <a:r>
              <a:rPr lang="en-GB" sz="2500" dirty="0"/>
              <a:t>Use a wider variety of sentence lengths, starters, punctuation and ambitious vocabulary.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66590" y="2574008"/>
            <a:ext cx="1943098" cy="39703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Complete the review sheet for this question.</a:t>
            </a:r>
          </a:p>
          <a:p>
            <a:r>
              <a:rPr lang="en-GB" sz="2800" dirty="0"/>
              <a:t>What are your WWWs/</a:t>
            </a:r>
          </a:p>
          <a:p>
            <a:r>
              <a:rPr lang="en-GB" sz="2800" dirty="0"/>
              <a:t>EBIs?</a:t>
            </a:r>
          </a:p>
        </p:txBody>
      </p:sp>
    </p:spTree>
    <p:extLst>
      <p:ext uri="{BB962C8B-B14F-4D97-AF65-F5344CB8AC3E}">
        <p14:creationId xmlns:p14="http://schemas.microsoft.com/office/powerpoint/2010/main" val="8031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13D34D-FAE0-4C2B-8782-93A47F556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92" y="85725"/>
            <a:ext cx="5562600" cy="6686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BF3D56-07A7-4778-B5E3-43A39DA08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633" y="364853"/>
            <a:ext cx="5705475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50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1AD7C4-4EFA-4C1F-B688-438BEBA61C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197"/>
          <a:stretch/>
        </p:blipFill>
        <p:spPr>
          <a:xfrm>
            <a:off x="146477" y="71086"/>
            <a:ext cx="5743575" cy="49065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EBE773-C35C-4A71-A7F6-24E858E1D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990"/>
          <a:stretch/>
        </p:blipFill>
        <p:spPr>
          <a:xfrm>
            <a:off x="5312664" y="5050775"/>
            <a:ext cx="6650563" cy="165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272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7A319B-9FDF-4FC9-8BED-BCD85B304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76" y="557212"/>
            <a:ext cx="5362575" cy="57435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FDD3A7-EAEC-479E-8192-5CE005F07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168" y="0"/>
            <a:ext cx="5381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40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501B8F-0B0D-4362-8A41-87C3C60FBB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333"/>
          <a:stretch/>
        </p:blipFill>
        <p:spPr>
          <a:xfrm>
            <a:off x="139864" y="0"/>
            <a:ext cx="5407096" cy="5943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CAD7E1-A5A0-4E26-AAA9-A469289306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667"/>
          <a:stretch/>
        </p:blipFill>
        <p:spPr>
          <a:xfrm>
            <a:off x="5401055" y="256032"/>
            <a:ext cx="6704799" cy="11338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B119AB-2E0E-46A2-B442-A0D9D524C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082" y="1398270"/>
            <a:ext cx="6596385" cy="63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22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6" name="Content Placeholder 5" descr="http://t2.gstatic.com/images?q=tbn:ANd9GcRu9QttXc6bBAV-8f6VbzoPVurUKX4q9rLsw-mG0TKUKVsJ01AIrgBreFA:www.publicdomainpictures.net/download-picture.php%3Fadresar%3D50000%26soubor%3Dpaw-prints-1369754041WaV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23205" y="952819"/>
            <a:ext cx="1428750" cy="942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88730" y="908975"/>
            <a:ext cx="383864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en-GB" sz="5400" dirty="0">
                <a:effectLst/>
                <a:latin typeface="Magnum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Next Steps</a:t>
            </a:r>
            <a:endParaRPr lang="en-GB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0321" y="2336873"/>
            <a:ext cx="9613861" cy="4025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500" dirty="0"/>
              <a:t>Look at your EBIs and complete the review sheet. What do you need to do in the real exam?</a:t>
            </a:r>
          </a:p>
          <a:p>
            <a:pPr marL="0" indent="0">
              <a:buNone/>
            </a:pPr>
            <a:endParaRPr lang="en-GB" sz="2500" dirty="0"/>
          </a:p>
          <a:p>
            <a:r>
              <a:rPr lang="en-GB" sz="2500" dirty="0"/>
              <a:t>Correct your errors in </a:t>
            </a:r>
            <a:r>
              <a:rPr lang="en-GB" sz="2500"/>
              <a:t>Question 5! </a:t>
            </a:r>
            <a:endParaRPr lang="en-GB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839" y="691599"/>
            <a:ext cx="1392350" cy="120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5207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525</TotalTime>
  <Words>1240</Words>
  <Application>Microsoft Office PowerPoint</Application>
  <PresentationFormat>Widescreen</PresentationFormat>
  <Paragraphs>126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Magnum</vt:lpstr>
      <vt:lpstr>Trebuchet MS</vt:lpstr>
      <vt:lpstr>Wingdings 3</vt:lpstr>
      <vt:lpstr>Facet</vt:lpstr>
      <vt:lpstr>GCSE English Language</vt:lpstr>
      <vt:lpstr>WALT</vt:lpstr>
      <vt:lpstr>Question 1 – Keywords of the question?</vt:lpstr>
      <vt:lpstr>Question 1 – Keywords of the question?</vt:lpstr>
      <vt:lpstr>Question 1 – General Feedback?</vt:lpstr>
      <vt:lpstr>Question 2 – Keywords of the question?</vt:lpstr>
      <vt:lpstr>Question 2 – Keywords of the question?</vt:lpstr>
      <vt:lpstr>Question 2 – General Feedback?</vt:lpstr>
      <vt:lpstr>PowerPoint Presentation</vt:lpstr>
      <vt:lpstr>Question 3 – Keywords of the question?</vt:lpstr>
      <vt:lpstr>Question 3 – Keywords of the question?</vt:lpstr>
      <vt:lpstr>Mark scheme</vt:lpstr>
      <vt:lpstr>Question 3 – General Feedback?</vt:lpstr>
      <vt:lpstr>PowerPoint Presentation</vt:lpstr>
      <vt:lpstr>PowerPoint Presentation</vt:lpstr>
      <vt:lpstr>Question 4 – Keywords of the question?</vt:lpstr>
      <vt:lpstr>Question 4 – Keywords of the question?</vt:lpstr>
      <vt:lpstr>Mark Scheme</vt:lpstr>
      <vt:lpstr>Question 4 – General Feedback?</vt:lpstr>
      <vt:lpstr>PowerPoint Presentation</vt:lpstr>
      <vt:lpstr>PowerPoint Presentation</vt:lpstr>
      <vt:lpstr>Question 5 – Keywords of the question? The ADVICE</vt:lpstr>
      <vt:lpstr>Question 5 – Keywords of the question? The ADVICE</vt:lpstr>
      <vt:lpstr>Question 5 – Keywords of the question?</vt:lpstr>
      <vt:lpstr>Question 5 – Keywords of the question?</vt:lpstr>
      <vt:lpstr>Question 5 – General Feedback?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 English Language</dc:title>
  <dc:creator>Sharon Eales</dc:creator>
  <cp:lastModifiedBy>Mrs N Whitehill</cp:lastModifiedBy>
  <cp:revision>44</cp:revision>
  <dcterms:created xsi:type="dcterms:W3CDTF">2017-01-21T17:30:36Z</dcterms:created>
  <dcterms:modified xsi:type="dcterms:W3CDTF">2020-01-22T19:17:10Z</dcterms:modified>
</cp:coreProperties>
</file>