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8" r:id="rId3"/>
    <p:sldId id="260" r:id="rId4"/>
    <p:sldId id="261" r:id="rId5"/>
    <p:sldId id="262" r:id="rId6"/>
    <p:sldId id="263" r:id="rId7"/>
    <p:sldId id="264" r:id="rId8"/>
    <p:sldId id="257" r:id="rId9"/>
    <p:sldId id="25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120"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E9B52D-0400-4CB9-883E-5A8E33E4195C}" type="datetimeFigureOut">
              <a:rPr lang="en-GB" smtClean="0"/>
              <a:t>10/01/2020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05BED9-0275-4101-8F91-5675B830D821}" type="slidenum">
              <a:rPr lang="en-GB" smtClean="0"/>
              <a:t>‹#›</a:t>
            </a:fld>
            <a:endParaRPr lang="en-GB"/>
          </a:p>
        </p:txBody>
      </p:sp>
    </p:spTree>
    <p:extLst>
      <p:ext uri="{BB962C8B-B14F-4D97-AF65-F5344CB8AC3E}">
        <p14:creationId xmlns:p14="http://schemas.microsoft.com/office/powerpoint/2010/main" val="2647248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this needs to be completed.  Explain how the boxes are proportional to what they are worth in the exam.  Give out exam papers and students to complete the trackers sheets.  Use the time to answer any questions that come up. </a:t>
            </a:r>
            <a:endParaRPr lang="en-GB" dirty="0"/>
          </a:p>
        </p:txBody>
      </p:sp>
      <p:sp>
        <p:nvSpPr>
          <p:cNvPr id="4" name="Slide Number Placeholder 3"/>
          <p:cNvSpPr>
            <a:spLocks noGrp="1"/>
          </p:cNvSpPr>
          <p:nvPr>
            <p:ph type="sldNum" sz="quarter" idx="5"/>
          </p:nvPr>
        </p:nvSpPr>
        <p:spPr/>
        <p:txBody>
          <a:bodyPr/>
          <a:lstStyle/>
          <a:p>
            <a:fld id="{6A05BED9-0275-4101-8F91-5675B830D821}" type="slidenum">
              <a:rPr lang="en-GB" smtClean="0"/>
              <a:t>2</a:t>
            </a:fld>
            <a:endParaRPr lang="en-GB"/>
          </a:p>
        </p:txBody>
      </p:sp>
    </p:spTree>
    <p:extLst>
      <p:ext uri="{BB962C8B-B14F-4D97-AF65-F5344CB8AC3E}">
        <p14:creationId xmlns:p14="http://schemas.microsoft.com/office/powerpoint/2010/main" val="1073220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Teacher to add in any addition targets as used by themselves or their partner</a:t>
            </a:r>
            <a:r>
              <a:rPr lang="en-GB" baseline="0" dirty="0" smtClean="0"/>
              <a:t> marker</a:t>
            </a:r>
            <a:endParaRPr lang="en-GB" dirty="0"/>
          </a:p>
        </p:txBody>
      </p:sp>
      <p:sp>
        <p:nvSpPr>
          <p:cNvPr id="4" name="Slide Number Placeholder 3"/>
          <p:cNvSpPr>
            <a:spLocks noGrp="1"/>
          </p:cNvSpPr>
          <p:nvPr>
            <p:ph type="sldNum" sz="quarter" idx="10"/>
          </p:nvPr>
        </p:nvSpPr>
        <p:spPr/>
        <p:txBody>
          <a:bodyPr/>
          <a:lstStyle/>
          <a:p>
            <a:fld id="{6A05BED9-0275-4101-8F91-5675B830D821}" type="slidenum">
              <a:rPr lang="en-GB" smtClean="0"/>
              <a:t>6</a:t>
            </a:fld>
            <a:endParaRPr lang="en-GB"/>
          </a:p>
        </p:txBody>
      </p:sp>
    </p:spTree>
    <p:extLst>
      <p:ext uri="{BB962C8B-B14F-4D97-AF65-F5344CB8AC3E}">
        <p14:creationId xmlns:p14="http://schemas.microsoft.com/office/powerpoint/2010/main" val="945485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Teacher to add in any addition targets</a:t>
            </a:r>
            <a:r>
              <a:rPr lang="en-GB" baseline="0" dirty="0" smtClean="0"/>
              <a:t> they used or ones used by partner marker.</a:t>
            </a:r>
            <a:endParaRPr lang="en-GB" dirty="0"/>
          </a:p>
        </p:txBody>
      </p:sp>
      <p:sp>
        <p:nvSpPr>
          <p:cNvPr id="4" name="Slide Number Placeholder 3"/>
          <p:cNvSpPr>
            <a:spLocks noGrp="1"/>
          </p:cNvSpPr>
          <p:nvPr>
            <p:ph type="sldNum" sz="quarter" idx="10"/>
          </p:nvPr>
        </p:nvSpPr>
        <p:spPr/>
        <p:txBody>
          <a:bodyPr/>
          <a:lstStyle/>
          <a:p>
            <a:fld id="{6A05BED9-0275-4101-8F91-5675B830D821}" type="slidenum">
              <a:rPr lang="en-GB" smtClean="0"/>
              <a:t>7</a:t>
            </a:fld>
            <a:endParaRPr lang="en-GB"/>
          </a:p>
        </p:txBody>
      </p:sp>
    </p:spTree>
    <p:extLst>
      <p:ext uri="{BB962C8B-B14F-4D97-AF65-F5344CB8AC3E}">
        <p14:creationId xmlns:p14="http://schemas.microsoft.com/office/powerpoint/2010/main" val="291322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sheets which will be completed this lesson.  Today will be a general overview and identifying main areas of improvement.  Students begin to complete</a:t>
            </a:r>
            <a:endParaRPr lang="en-GB" dirty="0"/>
          </a:p>
        </p:txBody>
      </p:sp>
      <p:sp>
        <p:nvSpPr>
          <p:cNvPr id="4" name="Slide Number Placeholder 3"/>
          <p:cNvSpPr>
            <a:spLocks noGrp="1"/>
          </p:cNvSpPr>
          <p:nvPr>
            <p:ph type="sldNum" sz="quarter" idx="5"/>
          </p:nvPr>
        </p:nvSpPr>
        <p:spPr/>
        <p:txBody>
          <a:bodyPr/>
          <a:lstStyle/>
          <a:p>
            <a:fld id="{6A05BED9-0275-4101-8F91-5675B830D821}" type="slidenum">
              <a:rPr lang="en-GB" smtClean="0"/>
              <a:t>8</a:t>
            </a:fld>
            <a:endParaRPr lang="en-GB"/>
          </a:p>
        </p:txBody>
      </p:sp>
    </p:spTree>
    <p:extLst>
      <p:ext uri="{BB962C8B-B14F-4D97-AF65-F5344CB8AC3E}">
        <p14:creationId xmlns:p14="http://schemas.microsoft.com/office/powerpoint/2010/main" val="359420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Chance for them to tell the teacher how they are feeling about result/what feel they would like from us/what they need to do.  Teacher to personalize.</a:t>
            </a:r>
            <a:endParaRPr lang="en-GB" dirty="0"/>
          </a:p>
        </p:txBody>
      </p:sp>
      <p:sp>
        <p:nvSpPr>
          <p:cNvPr id="4" name="Slide Number Placeholder 3"/>
          <p:cNvSpPr>
            <a:spLocks noGrp="1"/>
          </p:cNvSpPr>
          <p:nvPr>
            <p:ph type="sldNum" sz="quarter" idx="5"/>
          </p:nvPr>
        </p:nvSpPr>
        <p:spPr/>
        <p:txBody>
          <a:bodyPr/>
          <a:lstStyle/>
          <a:p>
            <a:fld id="{6A05BED9-0275-4101-8F91-5675B830D821}" type="slidenum">
              <a:rPr lang="en-GB" smtClean="0"/>
              <a:t>9</a:t>
            </a:fld>
            <a:endParaRPr lang="en-GB"/>
          </a:p>
        </p:txBody>
      </p:sp>
    </p:spTree>
    <p:extLst>
      <p:ext uri="{BB962C8B-B14F-4D97-AF65-F5344CB8AC3E}">
        <p14:creationId xmlns:p14="http://schemas.microsoft.com/office/powerpoint/2010/main" val="907306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72662ED-CF5F-40FD-97D0-203EF7B840D8}" type="datetimeFigureOut">
              <a:rPr lang="en-GB" smtClean="0"/>
              <a:t>10/01/2020</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37265C9-2FDC-4A2F-A4F7-A72781C4BF59}"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317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62ED-CF5F-40FD-97D0-203EF7B840D8}" type="datetimeFigureOut">
              <a:rPr lang="en-GB" smtClean="0"/>
              <a:t>10/01/2020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2929567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72662ED-CF5F-40FD-97D0-203EF7B840D8}" type="datetimeFigureOut">
              <a:rPr lang="en-GB" smtClean="0"/>
              <a:t>10/01/2020</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37265C9-2FDC-4A2F-A4F7-A72781C4BF59}"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9553514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2662ED-CF5F-40FD-97D0-203EF7B840D8}" type="datetimeFigureOut">
              <a:rPr lang="en-GB" smtClean="0"/>
              <a:t>10/01/2020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2458124584"/>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2662ED-CF5F-40FD-97D0-203EF7B840D8}" type="datetimeFigureOut">
              <a:rPr lang="en-GB" smtClean="0"/>
              <a:t>10/01/2020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274548461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2662ED-CF5F-40FD-97D0-203EF7B840D8}" type="datetimeFigureOut">
              <a:rPr lang="en-GB" smtClean="0"/>
              <a:t>10/01/2020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658377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662ED-CF5F-40FD-97D0-203EF7B840D8}" type="datetimeFigureOut">
              <a:rPr lang="en-GB" smtClean="0"/>
              <a:t>10/01/2020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38761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672662ED-CF5F-40FD-97D0-203EF7B840D8}" type="datetimeFigureOut">
              <a:rPr lang="en-GB" smtClean="0"/>
              <a:t>10/01/2020</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637265C9-2FDC-4A2F-A4F7-A72781C4BF59}"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552721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672662ED-CF5F-40FD-97D0-203EF7B840D8}" type="datetimeFigureOut">
              <a:rPr lang="en-GB" smtClean="0"/>
              <a:t>10/01/2020</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279521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62ED-CF5F-40FD-97D0-203EF7B840D8}" type="datetimeFigureOut">
              <a:rPr lang="en-GB" smtClean="0"/>
              <a:t>10/01/2020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1956800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62ED-CF5F-40FD-97D0-203EF7B840D8}" type="datetimeFigureOut">
              <a:rPr lang="en-GB" smtClean="0"/>
              <a:t>10/01/2020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265C9-2FDC-4A2F-A4F7-A72781C4BF59}" type="slidenum">
              <a:rPr lang="en-GB" smtClean="0"/>
              <a:t>‹#›</a:t>
            </a:fld>
            <a:endParaRPr lang="en-GB"/>
          </a:p>
        </p:txBody>
      </p:sp>
    </p:spTree>
    <p:extLst>
      <p:ext uri="{BB962C8B-B14F-4D97-AF65-F5344CB8AC3E}">
        <p14:creationId xmlns:p14="http://schemas.microsoft.com/office/powerpoint/2010/main" val="345573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72662ED-CF5F-40FD-97D0-203EF7B840D8}" type="datetimeFigureOut">
              <a:rPr lang="en-GB" smtClean="0"/>
              <a:t>10/01/2020</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37265C9-2FDC-4A2F-A4F7-A72781C4BF59}"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98490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D064-FFE1-4038-A934-E637D91B85EB}"/>
              </a:ext>
            </a:extLst>
          </p:cNvPr>
          <p:cNvSpPr>
            <a:spLocks noGrp="1"/>
          </p:cNvSpPr>
          <p:nvPr>
            <p:ph type="ctrTitle"/>
          </p:nvPr>
        </p:nvSpPr>
        <p:spPr/>
        <p:txBody>
          <a:bodyPr/>
          <a:lstStyle/>
          <a:p>
            <a:r>
              <a:rPr lang="en-US" dirty="0"/>
              <a:t>PPE 1</a:t>
            </a:r>
            <a:r>
              <a:rPr lang="en-US" baseline="30000" dirty="0"/>
              <a:t>st</a:t>
            </a:r>
            <a:r>
              <a:rPr lang="en-US" dirty="0"/>
              <a:t> feedback lesson</a:t>
            </a:r>
            <a:endParaRPr lang="en-GB" dirty="0"/>
          </a:p>
        </p:txBody>
      </p:sp>
      <p:sp>
        <p:nvSpPr>
          <p:cNvPr id="3" name="Subtitle 2">
            <a:extLst>
              <a:ext uri="{FF2B5EF4-FFF2-40B4-BE49-F238E27FC236}">
                <a16:creationId xmlns:a16="http://schemas.microsoft.com/office/drawing/2014/main" id="{FB029EFC-FFDC-452E-A901-184BB7BF79D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486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E079F42-5C7A-44DD-9E9F-A34795A48F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9091" y="0"/>
            <a:ext cx="114729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6">
            <a:extLst>
              <a:ext uri="{FF2B5EF4-FFF2-40B4-BE49-F238E27FC236}">
                <a16:creationId xmlns:a16="http://schemas.microsoft.com/office/drawing/2014/main" id="{09777E15-6D68-4808-AD20-82EA7377F4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285"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1" name="Freeform 6">
            <a:extLst>
              <a:ext uri="{FF2B5EF4-FFF2-40B4-BE49-F238E27FC236}">
                <a16:creationId xmlns:a16="http://schemas.microsoft.com/office/drawing/2014/main" id="{CE79CAD8-9F7F-4756-BD12-8463CA4C6F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3" name="Rectangle 12">
            <a:extLst>
              <a:ext uri="{FF2B5EF4-FFF2-40B4-BE49-F238E27FC236}">
                <a16:creationId xmlns:a16="http://schemas.microsoft.com/office/drawing/2014/main" id="{A9923A21-5790-4667-B5C7-ADA793B499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4448" y="643466"/>
            <a:ext cx="9600802" cy="55710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D439EC8-852F-4865-A770-812F170ABA43}"/>
              </a:ext>
            </a:extLst>
          </p:cNvPr>
          <p:cNvPicPr>
            <a:picLocks noChangeAspect="1"/>
          </p:cNvPicPr>
          <p:nvPr/>
        </p:nvPicPr>
        <p:blipFill>
          <a:blip r:embed="rId3"/>
          <a:stretch>
            <a:fillRect/>
          </a:stretch>
        </p:blipFill>
        <p:spPr>
          <a:xfrm>
            <a:off x="1850217" y="965198"/>
            <a:ext cx="6867735" cy="4927601"/>
          </a:xfrm>
          <a:prstGeom prst="rect">
            <a:avLst/>
          </a:prstGeom>
        </p:spPr>
      </p:pic>
      <p:pic>
        <p:nvPicPr>
          <p:cNvPr id="3" name="Picture 2"/>
          <p:cNvPicPr>
            <a:picLocks noChangeAspect="1"/>
          </p:cNvPicPr>
          <p:nvPr/>
        </p:nvPicPr>
        <p:blipFill>
          <a:blip r:embed="rId4"/>
          <a:stretch>
            <a:fillRect/>
          </a:stretch>
        </p:blipFill>
        <p:spPr>
          <a:xfrm>
            <a:off x="8649080" y="1450130"/>
            <a:ext cx="2593213" cy="2695223"/>
          </a:xfrm>
          <a:prstGeom prst="rect">
            <a:avLst/>
          </a:prstGeom>
        </p:spPr>
      </p:pic>
    </p:spTree>
    <p:extLst>
      <p:ext uri="{BB962C8B-B14F-4D97-AF65-F5344CB8AC3E}">
        <p14:creationId xmlns:p14="http://schemas.microsoft.com/office/powerpoint/2010/main" val="715558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44CBD-9B3C-4A4B-8C68-AB102BB36B3C}"/>
              </a:ext>
            </a:extLst>
          </p:cNvPr>
          <p:cNvSpPr>
            <a:spLocks noGrp="1"/>
          </p:cNvSpPr>
          <p:nvPr>
            <p:ph type="title"/>
          </p:nvPr>
        </p:nvSpPr>
        <p:spPr/>
        <p:txBody>
          <a:bodyPr/>
          <a:lstStyle/>
          <a:p>
            <a:r>
              <a:rPr lang="en-US" dirty="0"/>
              <a:t>Papers 1 and 2</a:t>
            </a:r>
            <a:endParaRPr lang="en-GB" dirty="0"/>
          </a:p>
        </p:txBody>
      </p:sp>
      <p:sp>
        <p:nvSpPr>
          <p:cNvPr id="8" name="Text Placeholder 7">
            <a:extLst>
              <a:ext uri="{FF2B5EF4-FFF2-40B4-BE49-F238E27FC236}">
                <a16:creationId xmlns:a16="http://schemas.microsoft.com/office/drawing/2014/main" id="{FB2D08AA-BE25-42BA-A06B-49D22002A2BB}"/>
              </a:ext>
            </a:extLst>
          </p:cNvPr>
          <p:cNvSpPr>
            <a:spLocks noGrp="1"/>
          </p:cNvSpPr>
          <p:nvPr>
            <p:ph type="body" idx="1"/>
          </p:nvPr>
        </p:nvSpPr>
        <p:spPr/>
        <p:txBody>
          <a:bodyPr/>
          <a:lstStyle/>
          <a:p>
            <a:r>
              <a:rPr lang="en-US" dirty="0"/>
              <a:t>Paper 1</a:t>
            </a:r>
            <a:endParaRPr lang="en-GB" dirty="0"/>
          </a:p>
        </p:txBody>
      </p:sp>
      <p:graphicFrame>
        <p:nvGraphicFramePr>
          <p:cNvPr id="5" name="Content Placeholder 4">
            <a:extLst>
              <a:ext uri="{FF2B5EF4-FFF2-40B4-BE49-F238E27FC236}">
                <a16:creationId xmlns:a16="http://schemas.microsoft.com/office/drawing/2014/main" id="{466DF487-A51C-4816-A568-DD19DCD4A2DA}"/>
              </a:ext>
            </a:extLst>
          </p:cNvPr>
          <p:cNvGraphicFramePr>
            <a:graphicFrameLocks noGrp="1"/>
          </p:cNvGraphicFramePr>
          <p:nvPr>
            <p:ph sz="half" idx="2"/>
            <p:extLst>
              <p:ext uri="{D42A27DB-BD31-4B8C-83A1-F6EECF244321}">
                <p14:modId xmlns:p14="http://schemas.microsoft.com/office/powerpoint/2010/main" val="1903293397"/>
              </p:ext>
            </p:extLst>
          </p:nvPr>
        </p:nvGraphicFramePr>
        <p:xfrm>
          <a:off x="1257300" y="2909888"/>
          <a:ext cx="4800600" cy="3708400"/>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729018714"/>
                    </a:ext>
                  </a:extLst>
                </a:gridCol>
                <a:gridCol w="2400300">
                  <a:extLst>
                    <a:ext uri="{9D8B030D-6E8A-4147-A177-3AD203B41FA5}">
                      <a16:colId xmlns:a16="http://schemas.microsoft.com/office/drawing/2014/main" val="4290531143"/>
                    </a:ext>
                  </a:extLst>
                </a:gridCol>
              </a:tblGrid>
              <a:tr h="370840">
                <a:tc>
                  <a:txBody>
                    <a:bodyPr/>
                    <a:lstStyle/>
                    <a:p>
                      <a:r>
                        <a:rPr lang="en-US" dirty="0"/>
                        <a:t>Mark</a:t>
                      </a:r>
                      <a:endParaRPr lang="en-GB" dirty="0"/>
                    </a:p>
                  </a:txBody>
                  <a:tcPr/>
                </a:tc>
                <a:tc>
                  <a:txBody>
                    <a:bodyPr/>
                    <a:lstStyle/>
                    <a:p>
                      <a:r>
                        <a:rPr lang="en-US" dirty="0"/>
                        <a:t>Grade</a:t>
                      </a:r>
                      <a:endParaRPr lang="en-GB" dirty="0"/>
                    </a:p>
                  </a:txBody>
                  <a:tcPr/>
                </a:tc>
                <a:extLst>
                  <a:ext uri="{0D108BD9-81ED-4DB2-BD59-A6C34878D82A}">
                    <a16:rowId xmlns:a16="http://schemas.microsoft.com/office/drawing/2014/main" val="659994743"/>
                  </a:ext>
                </a:extLst>
              </a:tr>
              <a:tr h="370840">
                <a:tc>
                  <a:txBody>
                    <a:bodyPr/>
                    <a:lstStyle/>
                    <a:p>
                      <a:r>
                        <a:rPr lang="en-US" dirty="0"/>
                        <a:t>8</a:t>
                      </a:r>
                      <a:endParaRPr lang="en-GB" dirty="0"/>
                    </a:p>
                  </a:txBody>
                  <a:tcPr/>
                </a:tc>
                <a:tc>
                  <a:txBody>
                    <a:bodyPr/>
                    <a:lstStyle/>
                    <a:p>
                      <a:r>
                        <a:rPr lang="en-US" dirty="0"/>
                        <a:t>1</a:t>
                      </a:r>
                      <a:endParaRPr lang="en-GB" dirty="0"/>
                    </a:p>
                  </a:txBody>
                  <a:tcPr/>
                </a:tc>
                <a:extLst>
                  <a:ext uri="{0D108BD9-81ED-4DB2-BD59-A6C34878D82A}">
                    <a16:rowId xmlns:a16="http://schemas.microsoft.com/office/drawing/2014/main" val="2113800099"/>
                  </a:ext>
                </a:extLst>
              </a:tr>
              <a:tr h="370840">
                <a:tc>
                  <a:txBody>
                    <a:bodyPr/>
                    <a:lstStyle/>
                    <a:p>
                      <a:r>
                        <a:rPr lang="en-US" dirty="0"/>
                        <a:t>19</a:t>
                      </a:r>
                      <a:endParaRPr lang="en-GB" dirty="0"/>
                    </a:p>
                  </a:txBody>
                  <a:tcPr/>
                </a:tc>
                <a:tc>
                  <a:txBody>
                    <a:bodyPr/>
                    <a:lstStyle/>
                    <a:p>
                      <a:r>
                        <a:rPr lang="en-US" dirty="0"/>
                        <a:t>2</a:t>
                      </a:r>
                      <a:endParaRPr lang="en-GB" dirty="0"/>
                    </a:p>
                  </a:txBody>
                  <a:tcPr/>
                </a:tc>
                <a:extLst>
                  <a:ext uri="{0D108BD9-81ED-4DB2-BD59-A6C34878D82A}">
                    <a16:rowId xmlns:a16="http://schemas.microsoft.com/office/drawing/2014/main" val="252840251"/>
                  </a:ext>
                </a:extLst>
              </a:tr>
              <a:tr h="370840">
                <a:tc>
                  <a:txBody>
                    <a:bodyPr/>
                    <a:lstStyle/>
                    <a:p>
                      <a:r>
                        <a:rPr lang="en-US" dirty="0"/>
                        <a:t>30</a:t>
                      </a:r>
                      <a:endParaRPr lang="en-GB" dirty="0"/>
                    </a:p>
                  </a:txBody>
                  <a:tcPr/>
                </a:tc>
                <a:tc>
                  <a:txBody>
                    <a:bodyPr/>
                    <a:lstStyle/>
                    <a:p>
                      <a:r>
                        <a:rPr lang="en-US" dirty="0"/>
                        <a:t>3</a:t>
                      </a:r>
                      <a:endParaRPr lang="en-GB" dirty="0"/>
                    </a:p>
                  </a:txBody>
                  <a:tcPr/>
                </a:tc>
                <a:extLst>
                  <a:ext uri="{0D108BD9-81ED-4DB2-BD59-A6C34878D82A}">
                    <a16:rowId xmlns:a16="http://schemas.microsoft.com/office/drawing/2014/main" val="1561263134"/>
                  </a:ext>
                </a:extLst>
              </a:tr>
              <a:tr h="370840">
                <a:tc>
                  <a:txBody>
                    <a:bodyPr/>
                    <a:lstStyle/>
                    <a:p>
                      <a:r>
                        <a:rPr lang="en-US" dirty="0"/>
                        <a:t>41</a:t>
                      </a:r>
                      <a:endParaRPr lang="en-GB" dirty="0"/>
                    </a:p>
                  </a:txBody>
                  <a:tcPr/>
                </a:tc>
                <a:tc>
                  <a:txBody>
                    <a:bodyPr/>
                    <a:lstStyle/>
                    <a:p>
                      <a:r>
                        <a:rPr lang="en-US" dirty="0"/>
                        <a:t>4</a:t>
                      </a:r>
                      <a:endParaRPr lang="en-GB" dirty="0"/>
                    </a:p>
                  </a:txBody>
                  <a:tcPr/>
                </a:tc>
                <a:extLst>
                  <a:ext uri="{0D108BD9-81ED-4DB2-BD59-A6C34878D82A}">
                    <a16:rowId xmlns:a16="http://schemas.microsoft.com/office/drawing/2014/main" val="2239892753"/>
                  </a:ext>
                </a:extLst>
              </a:tr>
              <a:tr h="370840">
                <a:tc>
                  <a:txBody>
                    <a:bodyPr/>
                    <a:lstStyle/>
                    <a:p>
                      <a:r>
                        <a:rPr lang="en-US" dirty="0"/>
                        <a:t>46</a:t>
                      </a:r>
                      <a:endParaRPr lang="en-GB" dirty="0"/>
                    </a:p>
                  </a:txBody>
                  <a:tcPr/>
                </a:tc>
                <a:tc>
                  <a:txBody>
                    <a:bodyPr/>
                    <a:lstStyle/>
                    <a:p>
                      <a:r>
                        <a:rPr lang="en-US" dirty="0"/>
                        <a:t>5</a:t>
                      </a:r>
                      <a:endParaRPr lang="en-GB" dirty="0"/>
                    </a:p>
                  </a:txBody>
                  <a:tcPr/>
                </a:tc>
                <a:extLst>
                  <a:ext uri="{0D108BD9-81ED-4DB2-BD59-A6C34878D82A}">
                    <a16:rowId xmlns:a16="http://schemas.microsoft.com/office/drawing/2014/main" val="3630342833"/>
                  </a:ext>
                </a:extLst>
              </a:tr>
              <a:tr h="370840">
                <a:tc>
                  <a:txBody>
                    <a:bodyPr/>
                    <a:lstStyle/>
                    <a:p>
                      <a:r>
                        <a:rPr lang="en-US" dirty="0"/>
                        <a:t>51</a:t>
                      </a:r>
                      <a:endParaRPr lang="en-GB" dirty="0"/>
                    </a:p>
                  </a:txBody>
                  <a:tcPr/>
                </a:tc>
                <a:tc>
                  <a:txBody>
                    <a:bodyPr/>
                    <a:lstStyle/>
                    <a:p>
                      <a:r>
                        <a:rPr lang="en-US" dirty="0"/>
                        <a:t>6</a:t>
                      </a:r>
                      <a:endParaRPr lang="en-GB" dirty="0"/>
                    </a:p>
                  </a:txBody>
                  <a:tcPr/>
                </a:tc>
                <a:extLst>
                  <a:ext uri="{0D108BD9-81ED-4DB2-BD59-A6C34878D82A}">
                    <a16:rowId xmlns:a16="http://schemas.microsoft.com/office/drawing/2014/main" val="40442050"/>
                  </a:ext>
                </a:extLst>
              </a:tr>
              <a:tr h="370840">
                <a:tc>
                  <a:txBody>
                    <a:bodyPr/>
                    <a:lstStyle/>
                    <a:p>
                      <a:r>
                        <a:rPr lang="en-US" dirty="0"/>
                        <a:t>58</a:t>
                      </a:r>
                      <a:endParaRPr lang="en-GB" dirty="0"/>
                    </a:p>
                  </a:txBody>
                  <a:tcPr/>
                </a:tc>
                <a:tc>
                  <a:txBody>
                    <a:bodyPr/>
                    <a:lstStyle/>
                    <a:p>
                      <a:r>
                        <a:rPr lang="en-US" dirty="0"/>
                        <a:t>7</a:t>
                      </a:r>
                      <a:endParaRPr lang="en-GB" dirty="0"/>
                    </a:p>
                  </a:txBody>
                  <a:tcPr/>
                </a:tc>
                <a:extLst>
                  <a:ext uri="{0D108BD9-81ED-4DB2-BD59-A6C34878D82A}">
                    <a16:rowId xmlns:a16="http://schemas.microsoft.com/office/drawing/2014/main" val="4087034964"/>
                  </a:ext>
                </a:extLst>
              </a:tr>
              <a:tr h="370840">
                <a:tc>
                  <a:txBody>
                    <a:bodyPr/>
                    <a:lstStyle/>
                    <a:p>
                      <a:r>
                        <a:rPr lang="en-US" dirty="0"/>
                        <a:t>63</a:t>
                      </a:r>
                      <a:endParaRPr lang="en-GB" dirty="0"/>
                    </a:p>
                  </a:txBody>
                  <a:tcPr/>
                </a:tc>
                <a:tc>
                  <a:txBody>
                    <a:bodyPr/>
                    <a:lstStyle/>
                    <a:p>
                      <a:r>
                        <a:rPr lang="en-US" dirty="0"/>
                        <a:t>8</a:t>
                      </a:r>
                      <a:endParaRPr lang="en-GB" dirty="0"/>
                    </a:p>
                  </a:txBody>
                  <a:tcPr/>
                </a:tc>
                <a:extLst>
                  <a:ext uri="{0D108BD9-81ED-4DB2-BD59-A6C34878D82A}">
                    <a16:rowId xmlns:a16="http://schemas.microsoft.com/office/drawing/2014/main" val="3210084680"/>
                  </a:ext>
                </a:extLst>
              </a:tr>
              <a:tr h="370840">
                <a:tc>
                  <a:txBody>
                    <a:bodyPr/>
                    <a:lstStyle/>
                    <a:p>
                      <a:r>
                        <a:rPr lang="en-US" dirty="0"/>
                        <a:t>68</a:t>
                      </a:r>
                      <a:endParaRPr lang="en-GB" dirty="0"/>
                    </a:p>
                  </a:txBody>
                  <a:tcPr/>
                </a:tc>
                <a:tc>
                  <a:txBody>
                    <a:bodyPr/>
                    <a:lstStyle/>
                    <a:p>
                      <a:r>
                        <a:rPr lang="en-US" dirty="0"/>
                        <a:t>9</a:t>
                      </a:r>
                      <a:endParaRPr lang="en-GB" dirty="0"/>
                    </a:p>
                  </a:txBody>
                  <a:tcPr/>
                </a:tc>
                <a:extLst>
                  <a:ext uri="{0D108BD9-81ED-4DB2-BD59-A6C34878D82A}">
                    <a16:rowId xmlns:a16="http://schemas.microsoft.com/office/drawing/2014/main" val="4205914083"/>
                  </a:ext>
                </a:extLst>
              </a:tr>
            </a:tbl>
          </a:graphicData>
        </a:graphic>
      </p:graphicFrame>
      <p:sp>
        <p:nvSpPr>
          <p:cNvPr id="9" name="Text Placeholder 8">
            <a:extLst>
              <a:ext uri="{FF2B5EF4-FFF2-40B4-BE49-F238E27FC236}">
                <a16:creationId xmlns:a16="http://schemas.microsoft.com/office/drawing/2014/main" id="{9EC84BCE-338E-489A-A640-5E862943A13E}"/>
              </a:ext>
            </a:extLst>
          </p:cNvPr>
          <p:cNvSpPr>
            <a:spLocks noGrp="1"/>
          </p:cNvSpPr>
          <p:nvPr>
            <p:ph type="body" sz="quarter" idx="3"/>
          </p:nvPr>
        </p:nvSpPr>
        <p:spPr/>
        <p:txBody>
          <a:bodyPr/>
          <a:lstStyle/>
          <a:p>
            <a:r>
              <a:rPr lang="en-US" dirty="0"/>
              <a:t>Paper 2</a:t>
            </a:r>
            <a:endParaRPr lang="en-GB" dirty="0"/>
          </a:p>
        </p:txBody>
      </p:sp>
      <p:graphicFrame>
        <p:nvGraphicFramePr>
          <p:cNvPr id="7" name="Content Placeholder 6">
            <a:extLst>
              <a:ext uri="{FF2B5EF4-FFF2-40B4-BE49-F238E27FC236}">
                <a16:creationId xmlns:a16="http://schemas.microsoft.com/office/drawing/2014/main" id="{19ACFCBE-07FB-474F-BEF1-90E7C1533800}"/>
              </a:ext>
            </a:extLst>
          </p:cNvPr>
          <p:cNvGraphicFramePr>
            <a:graphicFrameLocks noGrp="1"/>
          </p:cNvGraphicFramePr>
          <p:nvPr>
            <p:ph sz="quarter" idx="4"/>
            <p:extLst>
              <p:ext uri="{D42A27DB-BD31-4B8C-83A1-F6EECF244321}">
                <p14:modId xmlns:p14="http://schemas.microsoft.com/office/powerpoint/2010/main" val="4160515956"/>
              </p:ext>
            </p:extLst>
          </p:nvPr>
        </p:nvGraphicFramePr>
        <p:xfrm>
          <a:off x="6634163" y="2909888"/>
          <a:ext cx="4800600" cy="3708400"/>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3997451647"/>
                    </a:ext>
                  </a:extLst>
                </a:gridCol>
                <a:gridCol w="2400300">
                  <a:extLst>
                    <a:ext uri="{9D8B030D-6E8A-4147-A177-3AD203B41FA5}">
                      <a16:colId xmlns:a16="http://schemas.microsoft.com/office/drawing/2014/main" val="3784779714"/>
                    </a:ext>
                  </a:extLst>
                </a:gridCol>
              </a:tblGrid>
              <a:tr h="370840">
                <a:tc>
                  <a:txBody>
                    <a:bodyPr/>
                    <a:lstStyle/>
                    <a:p>
                      <a:r>
                        <a:rPr lang="en-US" dirty="0"/>
                        <a:t>Mark</a:t>
                      </a:r>
                      <a:endParaRPr lang="en-GB" dirty="0"/>
                    </a:p>
                  </a:txBody>
                  <a:tcPr/>
                </a:tc>
                <a:tc>
                  <a:txBody>
                    <a:bodyPr/>
                    <a:lstStyle/>
                    <a:p>
                      <a:r>
                        <a:rPr lang="en-US" dirty="0"/>
                        <a:t>Grade</a:t>
                      </a:r>
                      <a:endParaRPr lang="en-GB" dirty="0"/>
                    </a:p>
                  </a:txBody>
                  <a:tcPr/>
                </a:tc>
                <a:extLst>
                  <a:ext uri="{0D108BD9-81ED-4DB2-BD59-A6C34878D82A}">
                    <a16:rowId xmlns:a16="http://schemas.microsoft.com/office/drawing/2014/main" val="2078124974"/>
                  </a:ext>
                </a:extLst>
              </a:tr>
              <a:tr h="370840">
                <a:tc>
                  <a:txBody>
                    <a:bodyPr/>
                    <a:lstStyle/>
                    <a:p>
                      <a:r>
                        <a:rPr lang="en-US" dirty="0"/>
                        <a:t>9</a:t>
                      </a:r>
                      <a:endParaRPr lang="en-GB" dirty="0"/>
                    </a:p>
                  </a:txBody>
                  <a:tcPr/>
                </a:tc>
                <a:tc>
                  <a:txBody>
                    <a:bodyPr/>
                    <a:lstStyle/>
                    <a:p>
                      <a:r>
                        <a:rPr lang="en-US" dirty="0"/>
                        <a:t>1</a:t>
                      </a:r>
                      <a:endParaRPr lang="en-GB" dirty="0"/>
                    </a:p>
                  </a:txBody>
                  <a:tcPr/>
                </a:tc>
                <a:extLst>
                  <a:ext uri="{0D108BD9-81ED-4DB2-BD59-A6C34878D82A}">
                    <a16:rowId xmlns:a16="http://schemas.microsoft.com/office/drawing/2014/main" val="2952397087"/>
                  </a:ext>
                </a:extLst>
              </a:tr>
              <a:tr h="370840">
                <a:tc>
                  <a:txBody>
                    <a:bodyPr/>
                    <a:lstStyle/>
                    <a:p>
                      <a:r>
                        <a:rPr lang="en-US" dirty="0"/>
                        <a:t>19</a:t>
                      </a:r>
                      <a:endParaRPr lang="en-GB" dirty="0"/>
                    </a:p>
                  </a:txBody>
                  <a:tcPr/>
                </a:tc>
                <a:tc>
                  <a:txBody>
                    <a:bodyPr/>
                    <a:lstStyle/>
                    <a:p>
                      <a:r>
                        <a:rPr lang="en-US" dirty="0"/>
                        <a:t>2</a:t>
                      </a:r>
                      <a:endParaRPr lang="en-GB" dirty="0"/>
                    </a:p>
                  </a:txBody>
                  <a:tcPr/>
                </a:tc>
                <a:extLst>
                  <a:ext uri="{0D108BD9-81ED-4DB2-BD59-A6C34878D82A}">
                    <a16:rowId xmlns:a16="http://schemas.microsoft.com/office/drawing/2014/main" val="989132974"/>
                  </a:ext>
                </a:extLst>
              </a:tr>
              <a:tr h="370840">
                <a:tc>
                  <a:txBody>
                    <a:bodyPr/>
                    <a:lstStyle/>
                    <a:p>
                      <a:r>
                        <a:rPr lang="en-US" dirty="0"/>
                        <a:t>29</a:t>
                      </a:r>
                      <a:endParaRPr lang="en-GB" dirty="0"/>
                    </a:p>
                  </a:txBody>
                  <a:tcPr/>
                </a:tc>
                <a:tc>
                  <a:txBody>
                    <a:bodyPr/>
                    <a:lstStyle/>
                    <a:p>
                      <a:r>
                        <a:rPr lang="en-US" dirty="0"/>
                        <a:t>3</a:t>
                      </a:r>
                      <a:endParaRPr lang="en-GB" dirty="0"/>
                    </a:p>
                  </a:txBody>
                  <a:tcPr/>
                </a:tc>
                <a:extLst>
                  <a:ext uri="{0D108BD9-81ED-4DB2-BD59-A6C34878D82A}">
                    <a16:rowId xmlns:a16="http://schemas.microsoft.com/office/drawing/2014/main" val="3897667098"/>
                  </a:ext>
                </a:extLst>
              </a:tr>
              <a:tr h="370840">
                <a:tc>
                  <a:txBody>
                    <a:bodyPr/>
                    <a:lstStyle/>
                    <a:p>
                      <a:r>
                        <a:rPr lang="en-US" dirty="0"/>
                        <a:t>39</a:t>
                      </a:r>
                      <a:endParaRPr lang="en-GB" dirty="0"/>
                    </a:p>
                  </a:txBody>
                  <a:tcPr/>
                </a:tc>
                <a:tc>
                  <a:txBody>
                    <a:bodyPr/>
                    <a:lstStyle/>
                    <a:p>
                      <a:r>
                        <a:rPr lang="en-US" dirty="0"/>
                        <a:t>4</a:t>
                      </a:r>
                      <a:endParaRPr lang="en-GB" dirty="0"/>
                    </a:p>
                  </a:txBody>
                  <a:tcPr/>
                </a:tc>
                <a:extLst>
                  <a:ext uri="{0D108BD9-81ED-4DB2-BD59-A6C34878D82A}">
                    <a16:rowId xmlns:a16="http://schemas.microsoft.com/office/drawing/2014/main" val="3286957282"/>
                  </a:ext>
                </a:extLst>
              </a:tr>
              <a:tr h="370840">
                <a:tc>
                  <a:txBody>
                    <a:bodyPr/>
                    <a:lstStyle/>
                    <a:p>
                      <a:r>
                        <a:rPr lang="en-US" dirty="0"/>
                        <a:t>44</a:t>
                      </a:r>
                      <a:endParaRPr lang="en-GB" dirty="0"/>
                    </a:p>
                  </a:txBody>
                  <a:tcPr/>
                </a:tc>
                <a:tc>
                  <a:txBody>
                    <a:bodyPr/>
                    <a:lstStyle/>
                    <a:p>
                      <a:r>
                        <a:rPr lang="en-US" dirty="0"/>
                        <a:t>5</a:t>
                      </a:r>
                      <a:endParaRPr lang="en-GB" dirty="0"/>
                    </a:p>
                  </a:txBody>
                  <a:tcPr/>
                </a:tc>
                <a:extLst>
                  <a:ext uri="{0D108BD9-81ED-4DB2-BD59-A6C34878D82A}">
                    <a16:rowId xmlns:a16="http://schemas.microsoft.com/office/drawing/2014/main" val="3511659643"/>
                  </a:ext>
                </a:extLst>
              </a:tr>
              <a:tr h="370840">
                <a:tc>
                  <a:txBody>
                    <a:bodyPr/>
                    <a:lstStyle/>
                    <a:p>
                      <a:r>
                        <a:rPr lang="en-US" dirty="0"/>
                        <a:t>50</a:t>
                      </a:r>
                      <a:endParaRPr lang="en-GB" dirty="0"/>
                    </a:p>
                  </a:txBody>
                  <a:tcPr/>
                </a:tc>
                <a:tc>
                  <a:txBody>
                    <a:bodyPr/>
                    <a:lstStyle/>
                    <a:p>
                      <a:r>
                        <a:rPr lang="en-US" dirty="0"/>
                        <a:t>6</a:t>
                      </a:r>
                      <a:endParaRPr lang="en-GB" dirty="0"/>
                    </a:p>
                  </a:txBody>
                  <a:tcPr/>
                </a:tc>
                <a:extLst>
                  <a:ext uri="{0D108BD9-81ED-4DB2-BD59-A6C34878D82A}">
                    <a16:rowId xmlns:a16="http://schemas.microsoft.com/office/drawing/2014/main" val="2105127028"/>
                  </a:ext>
                </a:extLst>
              </a:tr>
              <a:tr h="370840">
                <a:tc>
                  <a:txBody>
                    <a:bodyPr/>
                    <a:lstStyle/>
                    <a:p>
                      <a:r>
                        <a:rPr lang="en-US" dirty="0"/>
                        <a:t>56</a:t>
                      </a:r>
                      <a:endParaRPr lang="en-GB" dirty="0"/>
                    </a:p>
                  </a:txBody>
                  <a:tcPr/>
                </a:tc>
                <a:tc>
                  <a:txBody>
                    <a:bodyPr/>
                    <a:lstStyle/>
                    <a:p>
                      <a:r>
                        <a:rPr lang="en-US" dirty="0"/>
                        <a:t>7</a:t>
                      </a:r>
                      <a:endParaRPr lang="en-GB" dirty="0"/>
                    </a:p>
                  </a:txBody>
                  <a:tcPr/>
                </a:tc>
                <a:extLst>
                  <a:ext uri="{0D108BD9-81ED-4DB2-BD59-A6C34878D82A}">
                    <a16:rowId xmlns:a16="http://schemas.microsoft.com/office/drawing/2014/main" val="1891155384"/>
                  </a:ext>
                </a:extLst>
              </a:tr>
              <a:tr h="370840">
                <a:tc>
                  <a:txBody>
                    <a:bodyPr/>
                    <a:lstStyle/>
                    <a:p>
                      <a:r>
                        <a:rPr lang="en-US" dirty="0"/>
                        <a:t>61</a:t>
                      </a:r>
                      <a:endParaRPr lang="en-GB" dirty="0"/>
                    </a:p>
                  </a:txBody>
                  <a:tcPr/>
                </a:tc>
                <a:tc>
                  <a:txBody>
                    <a:bodyPr/>
                    <a:lstStyle/>
                    <a:p>
                      <a:r>
                        <a:rPr lang="en-US" dirty="0"/>
                        <a:t>8</a:t>
                      </a:r>
                      <a:endParaRPr lang="en-GB" dirty="0"/>
                    </a:p>
                  </a:txBody>
                  <a:tcPr/>
                </a:tc>
                <a:extLst>
                  <a:ext uri="{0D108BD9-81ED-4DB2-BD59-A6C34878D82A}">
                    <a16:rowId xmlns:a16="http://schemas.microsoft.com/office/drawing/2014/main" val="3530513350"/>
                  </a:ext>
                </a:extLst>
              </a:tr>
              <a:tr h="370840">
                <a:tc>
                  <a:txBody>
                    <a:bodyPr/>
                    <a:lstStyle/>
                    <a:p>
                      <a:r>
                        <a:rPr lang="en-US" dirty="0"/>
                        <a:t>66</a:t>
                      </a:r>
                      <a:endParaRPr lang="en-GB" dirty="0"/>
                    </a:p>
                  </a:txBody>
                  <a:tcPr/>
                </a:tc>
                <a:tc>
                  <a:txBody>
                    <a:bodyPr/>
                    <a:lstStyle/>
                    <a:p>
                      <a:r>
                        <a:rPr lang="en-US" dirty="0"/>
                        <a:t>9</a:t>
                      </a:r>
                      <a:endParaRPr lang="en-GB" dirty="0"/>
                    </a:p>
                  </a:txBody>
                  <a:tcPr/>
                </a:tc>
                <a:extLst>
                  <a:ext uri="{0D108BD9-81ED-4DB2-BD59-A6C34878D82A}">
                    <a16:rowId xmlns:a16="http://schemas.microsoft.com/office/drawing/2014/main" val="1986519288"/>
                  </a:ext>
                </a:extLst>
              </a:tr>
            </a:tbl>
          </a:graphicData>
        </a:graphic>
      </p:graphicFrame>
    </p:spTree>
    <p:extLst>
      <p:ext uri="{BB962C8B-B14F-4D97-AF65-F5344CB8AC3E}">
        <p14:creationId xmlns:p14="http://schemas.microsoft.com/office/powerpoint/2010/main" val="2599417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824505B-3DB4-46FD-840A-5EF3C12F9493}"/>
              </a:ext>
            </a:extLst>
          </p:cNvPr>
          <p:cNvSpPr>
            <a:spLocks noGrp="1"/>
          </p:cNvSpPr>
          <p:nvPr>
            <p:ph type="title"/>
          </p:nvPr>
        </p:nvSpPr>
        <p:spPr/>
        <p:txBody>
          <a:bodyPr/>
          <a:lstStyle/>
          <a:p>
            <a:r>
              <a:rPr lang="en-US" dirty="0"/>
              <a:t>Overall grade boundaries</a:t>
            </a:r>
            <a:endParaRPr lang="en-GB" dirty="0"/>
          </a:p>
        </p:txBody>
      </p:sp>
      <p:graphicFrame>
        <p:nvGraphicFramePr>
          <p:cNvPr id="9" name="Content Placeholder 8">
            <a:extLst>
              <a:ext uri="{FF2B5EF4-FFF2-40B4-BE49-F238E27FC236}">
                <a16:creationId xmlns:a16="http://schemas.microsoft.com/office/drawing/2014/main" id="{A0514290-CECB-4AC6-A536-643F6D9FC719}"/>
              </a:ext>
            </a:extLst>
          </p:cNvPr>
          <p:cNvGraphicFramePr>
            <a:graphicFrameLocks noGrp="1"/>
          </p:cNvGraphicFramePr>
          <p:nvPr>
            <p:ph idx="1"/>
            <p:extLst>
              <p:ext uri="{D42A27DB-BD31-4B8C-83A1-F6EECF244321}">
                <p14:modId xmlns:p14="http://schemas.microsoft.com/office/powerpoint/2010/main" val="1585700256"/>
              </p:ext>
            </p:extLst>
          </p:nvPr>
        </p:nvGraphicFramePr>
        <p:xfrm>
          <a:off x="1250950" y="2286000"/>
          <a:ext cx="10179050" cy="3708400"/>
        </p:xfrm>
        <a:graphic>
          <a:graphicData uri="http://schemas.openxmlformats.org/drawingml/2006/table">
            <a:tbl>
              <a:tblPr firstRow="1" bandRow="1">
                <a:tableStyleId>{5C22544A-7EE6-4342-B048-85BDC9FD1C3A}</a:tableStyleId>
              </a:tblPr>
              <a:tblGrid>
                <a:gridCol w="5089525">
                  <a:extLst>
                    <a:ext uri="{9D8B030D-6E8A-4147-A177-3AD203B41FA5}">
                      <a16:colId xmlns:a16="http://schemas.microsoft.com/office/drawing/2014/main" val="485560442"/>
                    </a:ext>
                  </a:extLst>
                </a:gridCol>
                <a:gridCol w="5089525">
                  <a:extLst>
                    <a:ext uri="{9D8B030D-6E8A-4147-A177-3AD203B41FA5}">
                      <a16:colId xmlns:a16="http://schemas.microsoft.com/office/drawing/2014/main" val="3178677173"/>
                    </a:ext>
                  </a:extLst>
                </a:gridCol>
              </a:tblGrid>
              <a:tr h="370840">
                <a:tc>
                  <a:txBody>
                    <a:bodyPr/>
                    <a:lstStyle/>
                    <a:p>
                      <a:r>
                        <a:rPr lang="en-US" dirty="0"/>
                        <a:t>Mark</a:t>
                      </a:r>
                      <a:endParaRPr lang="en-GB" dirty="0"/>
                    </a:p>
                  </a:txBody>
                  <a:tcPr/>
                </a:tc>
                <a:tc>
                  <a:txBody>
                    <a:bodyPr/>
                    <a:lstStyle/>
                    <a:p>
                      <a:r>
                        <a:rPr lang="en-US" dirty="0"/>
                        <a:t>Grade</a:t>
                      </a:r>
                      <a:endParaRPr lang="en-GB" dirty="0"/>
                    </a:p>
                  </a:txBody>
                  <a:tcPr/>
                </a:tc>
                <a:extLst>
                  <a:ext uri="{0D108BD9-81ED-4DB2-BD59-A6C34878D82A}">
                    <a16:rowId xmlns:a16="http://schemas.microsoft.com/office/drawing/2014/main" val="1891101062"/>
                  </a:ext>
                </a:extLst>
              </a:tr>
              <a:tr h="370840">
                <a:tc>
                  <a:txBody>
                    <a:bodyPr/>
                    <a:lstStyle/>
                    <a:p>
                      <a:r>
                        <a:rPr lang="en-US" dirty="0"/>
                        <a:t>17</a:t>
                      </a:r>
                      <a:endParaRPr lang="en-GB" dirty="0"/>
                    </a:p>
                  </a:txBody>
                  <a:tcPr/>
                </a:tc>
                <a:tc>
                  <a:txBody>
                    <a:bodyPr/>
                    <a:lstStyle/>
                    <a:p>
                      <a:r>
                        <a:rPr lang="en-US" dirty="0"/>
                        <a:t>1</a:t>
                      </a:r>
                      <a:endParaRPr lang="en-GB" dirty="0"/>
                    </a:p>
                  </a:txBody>
                  <a:tcPr/>
                </a:tc>
                <a:extLst>
                  <a:ext uri="{0D108BD9-81ED-4DB2-BD59-A6C34878D82A}">
                    <a16:rowId xmlns:a16="http://schemas.microsoft.com/office/drawing/2014/main" val="3081703573"/>
                  </a:ext>
                </a:extLst>
              </a:tr>
              <a:tr h="370840">
                <a:tc>
                  <a:txBody>
                    <a:bodyPr/>
                    <a:lstStyle/>
                    <a:p>
                      <a:r>
                        <a:rPr lang="en-US" dirty="0"/>
                        <a:t>38</a:t>
                      </a:r>
                      <a:endParaRPr lang="en-GB" dirty="0"/>
                    </a:p>
                  </a:txBody>
                  <a:tcPr/>
                </a:tc>
                <a:tc>
                  <a:txBody>
                    <a:bodyPr/>
                    <a:lstStyle/>
                    <a:p>
                      <a:r>
                        <a:rPr lang="en-US" dirty="0"/>
                        <a:t>2</a:t>
                      </a:r>
                      <a:endParaRPr lang="en-GB" dirty="0"/>
                    </a:p>
                  </a:txBody>
                  <a:tcPr/>
                </a:tc>
                <a:extLst>
                  <a:ext uri="{0D108BD9-81ED-4DB2-BD59-A6C34878D82A}">
                    <a16:rowId xmlns:a16="http://schemas.microsoft.com/office/drawing/2014/main" val="4103967758"/>
                  </a:ext>
                </a:extLst>
              </a:tr>
              <a:tr h="370840">
                <a:tc>
                  <a:txBody>
                    <a:bodyPr/>
                    <a:lstStyle/>
                    <a:p>
                      <a:r>
                        <a:rPr lang="en-US" dirty="0"/>
                        <a:t>59</a:t>
                      </a:r>
                      <a:endParaRPr lang="en-GB" dirty="0"/>
                    </a:p>
                  </a:txBody>
                  <a:tcPr/>
                </a:tc>
                <a:tc>
                  <a:txBody>
                    <a:bodyPr/>
                    <a:lstStyle/>
                    <a:p>
                      <a:r>
                        <a:rPr lang="en-US" dirty="0"/>
                        <a:t>3</a:t>
                      </a:r>
                      <a:endParaRPr lang="en-GB" dirty="0"/>
                    </a:p>
                  </a:txBody>
                  <a:tcPr/>
                </a:tc>
                <a:extLst>
                  <a:ext uri="{0D108BD9-81ED-4DB2-BD59-A6C34878D82A}">
                    <a16:rowId xmlns:a16="http://schemas.microsoft.com/office/drawing/2014/main" val="2369859227"/>
                  </a:ext>
                </a:extLst>
              </a:tr>
              <a:tr h="370840">
                <a:tc>
                  <a:txBody>
                    <a:bodyPr/>
                    <a:lstStyle/>
                    <a:p>
                      <a:r>
                        <a:rPr lang="en-US" dirty="0"/>
                        <a:t>80</a:t>
                      </a:r>
                      <a:endParaRPr lang="en-GB" dirty="0"/>
                    </a:p>
                  </a:txBody>
                  <a:tcPr/>
                </a:tc>
                <a:tc>
                  <a:txBody>
                    <a:bodyPr/>
                    <a:lstStyle/>
                    <a:p>
                      <a:r>
                        <a:rPr lang="en-US" dirty="0"/>
                        <a:t>4</a:t>
                      </a:r>
                      <a:endParaRPr lang="en-GB" dirty="0"/>
                    </a:p>
                  </a:txBody>
                  <a:tcPr/>
                </a:tc>
                <a:extLst>
                  <a:ext uri="{0D108BD9-81ED-4DB2-BD59-A6C34878D82A}">
                    <a16:rowId xmlns:a16="http://schemas.microsoft.com/office/drawing/2014/main" val="2122327800"/>
                  </a:ext>
                </a:extLst>
              </a:tr>
              <a:tr h="370840">
                <a:tc>
                  <a:txBody>
                    <a:bodyPr/>
                    <a:lstStyle/>
                    <a:p>
                      <a:r>
                        <a:rPr lang="en-US" dirty="0"/>
                        <a:t>90</a:t>
                      </a:r>
                      <a:endParaRPr lang="en-GB" dirty="0"/>
                    </a:p>
                  </a:txBody>
                  <a:tcPr/>
                </a:tc>
                <a:tc>
                  <a:txBody>
                    <a:bodyPr/>
                    <a:lstStyle/>
                    <a:p>
                      <a:r>
                        <a:rPr lang="en-US" dirty="0"/>
                        <a:t>5</a:t>
                      </a:r>
                      <a:endParaRPr lang="en-GB" dirty="0"/>
                    </a:p>
                  </a:txBody>
                  <a:tcPr/>
                </a:tc>
                <a:extLst>
                  <a:ext uri="{0D108BD9-81ED-4DB2-BD59-A6C34878D82A}">
                    <a16:rowId xmlns:a16="http://schemas.microsoft.com/office/drawing/2014/main" val="1281944544"/>
                  </a:ext>
                </a:extLst>
              </a:tr>
              <a:tr h="370840">
                <a:tc>
                  <a:txBody>
                    <a:bodyPr/>
                    <a:lstStyle/>
                    <a:p>
                      <a:r>
                        <a:rPr lang="en-US" dirty="0"/>
                        <a:t>102</a:t>
                      </a:r>
                      <a:endParaRPr lang="en-GB" dirty="0"/>
                    </a:p>
                  </a:txBody>
                  <a:tcPr/>
                </a:tc>
                <a:tc>
                  <a:txBody>
                    <a:bodyPr/>
                    <a:lstStyle/>
                    <a:p>
                      <a:r>
                        <a:rPr lang="en-US" dirty="0"/>
                        <a:t>6</a:t>
                      </a:r>
                      <a:endParaRPr lang="en-GB" dirty="0"/>
                    </a:p>
                  </a:txBody>
                  <a:tcPr/>
                </a:tc>
                <a:extLst>
                  <a:ext uri="{0D108BD9-81ED-4DB2-BD59-A6C34878D82A}">
                    <a16:rowId xmlns:a16="http://schemas.microsoft.com/office/drawing/2014/main" val="3434629706"/>
                  </a:ext>
                </a:extLst>
              </a:tr>
              <a:tr h="370840">
                <a:tc>
                  <a:txBody>
                    <a:bodyPr/>
                    <a:lstStyle/>
                    <a:p>
                      <a:r>
                        <a:rPr lang="en-US" dirty="0"/>
                        <a:t>113</a:t>
                      </a:r>
                      <a:endParaRPr lang="en-GB" dirty="0"/>
                    </a:p>
                  </a:txBody>
                  <a:tcPr/>
                </a:tc>
                <a:tc>
                  <a:txBody>
                    <a:bodyPr/>
                    <a:lstStyle/>
                    <a:p>
                      <a:r>
                        <a:rPr lang="en-US" dirty="0"/>
                        <a:t>7</a:t>
                      </a:r>
                      <a:endParaRPr lang="en-GB" dirty="0"/>
                    </a:p>
                  </a:txBody>
                  <a:tcPr/>
                </a:tc>
                <a:extLst>
                  <a:ext uri="{0D108BD9-81ED-4DB2-BD59-A6C34878D82A}">
                    <a16:rowId xmlns:a16="http://schemas.microsoft.com/office/drawing/2014/main" val="1397354556"/>
                  </a:ext>
                </a:extLst>
              </a:tr>
              <a:tr h="370840">
                <a:tc>
                  <a:txBody>
                    <a:bodyPr/>
                    <a:lstStyle/>
                    <a:p>
                      <a:r>
                        <a:rPr lang="en-US" dirty="0"/>
                        <a:t>124</a:t>
                      </a:r>
                      <a:endParaRPr lang="en-GB" dirty="0"/>
                    </a:p>
                  </a:txBody>
                  <a:tcPr/>
                </a:tc>
                <a:tc>
                  <a:txBody>
                    <a:bodyPr/>
                    <a:lstStyle/>
                    <a:p>
                      <a:r>
                        <a:rPr lang="en-US" dirty="0"/>
                        <a:t>8</a:t>
                      </a:r>
                      <a:endParaRPr lang="en-GB" dirty="0"/>
                    </a:p>
                  </a:txBody>
                  <a:tcPr/>
                </a:tc>
                <a:extLst>
                  <a:ext uri="{0D108BD9-81ED-4DB2-BD59-A6C34878D82A}">
                    <a16:rowId xmlns:a16="http://schemas.microsoft.com/office/drawing/2014/main" val="1068648828"/>
                  </a:ext>
                </a:extLst>
              </a:tr>
              <a:tr h="370840">
                <a:tc>
                  <a:txBody>
                    <a:bodyPr/>
                    <a:lstStyle/>
                    <a:p>
                      <a:r>
                        <a:rPr lang="en-US" dirty="0"/>
                        <a:t>134</a:t>
                      </a:r>
                      <a:endParaRPr lang="en-GB" dirty="0"/>
                    </a:p>
                  </a:txBody>
                  <a:tcPr/>
                </a:tc>
                <a:tc>
                  <a:txBody>
                    <a:bodyPr/>
                    <a:lstStyle/>
                    <a:p>
                      <a:r>
                        <a:rPr lang="en-US" dirty="0"/>
                        <a:t>9</a:t>
                      </a:r>
                      <a:endParaRPr lang="en-GB" dirty="0"/>
                    </a:p>
                  </a:txBody>
                  <a:tcPr/>
                </a:tc>
                <a:extLst>
                  <a:ext uri="{0D108BD9-81ED-4DB2-BD59-A6C34878D82A}">
                    <a16:rowId xmlns:a16="http://schemas.microsoft.com/office/drawing/2014/main" val="2663127548"/>
                  </a:ext>
                </a:extLst>
              </a:tr>
            </a:tbl>
          </a:graphicData>
        </a:graphic>
      </p:graphicFrame>
    </p:spTree>
    <p:extLst>
      <p:ext uri="{BB962C8B-B14F-4D97-AF65-F5344CB8AC3E}">
        <p14:creationId xmlns:p14="http://schemas.microsoft.com/office/powerpoint/2010/main" val="1277287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60AA-335F-4220-A74B-24A7F07CC651}"/>
              </a:ext>
            </a:extLst>
          </p:cNvPr>
          <p:cNvSpPr>
            <a:spLocks noGrp="1"/>
          </p:cNvSpPr>
          <p:nvPr>
            <p:ph type="title"/>
          </p:nvPr>
        </p:nvSpPr>
        <p:spPr/>
        <p:txBody>
          <a:bodyPr/>
          <a:lstStyle/>
          <a:p>
            <a:r>
              <a:rPr lang="en-US" dirty="0"/>
              <a:t>Whole class picture</a:t>
            </a:r>
            <a:endParaRPr lang="en-GB" dirty="0"/>
          </a:p>
        </p:txBody>
      </p:sp>
      <p:sp>
        <p:nvSpPr>
          <p:cNvPr id="3" name="Content Placeholder 2">
            <a:extLst>
              <a:ext uri="{FF2B5EF4-FFF2-40B4-BE49-F238E27FC236}">
                <a16:creationId xmlns:a16="http://schemas.microsoft.com/office/drawing/2014/main" id="{1EECE441-5F93-4324-A716-9EA9AF1D84C3}"/>
              </a:ext>
            </a:extLst>
          </p:cNvPr>
          <p:cNvSpPr>
            <a:spLocks noGrp="1"/>
          </p:cNvSpPr>
          <p:nvPr>
            <p:ph idx="1"/>
          </p:nvPr>
        </p:nvSpPr>
        <p:spPr/>
        <p:txBody>
          <a:bodyPr/>
          <a:lstStyle/>
          <a:p>
            <a:r>
              <a:rPr lang="en-US" dirty="0"/>
              <a:t>Teacher to personalize using whole class feedback sheet.  Suggest a star performers section and overall what needs to </a:t>
            </a:r>
            <a:r>
              <a:rPr lang="en-US"/>
              <a:t>be worked on. </a:t>
            </a:r>
            <a:endParaRPr lang="en-GB"/>
          </a:p>
        </p:txBody>
      </p:sp>
    </p:spTree>
    <p:extLst>
      <p:ext uri="{BB962C8B-B14F-4D97-AF65-F5344CB8AC3E}">
        <p14:creationId xmlns:p14="http://schemas.microsoft.com/office/powerpoint/2010/main" val="143530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Targets- Reading</a:t>
            </a:r>
            <a:endParaRPr lang="en-GB" dirty="0"/>
          </a:p>
        </p:txBody>
      </p:sp>
      <p:sp>
        <p:nvSpPr>
          <p:cNvPr id="3" name="Content Placeholder 2"/>
          <p:cNvSpPr>
            <a:spLocks noGrp="1"/>
          </p:cNvSpPr>
          <p:nvPr>
            <p:ph idx="1"/>
          </p:nvPr>
        </p:nvSpPr>
        <p:spPr>
          <a:xfrm>
            <a:off x="1045029" y="1413164"/>
            <a:ext cx="10616539" cy="5189517"/>
          </a:xfrm>
          <a:solidFill>
            <a:schemeClr val="accent2">
              <a:lumMod val="20000"/>
              <a:lumOff val="80000"/>
            </a:schemeClr>
          </a:solidFill>
        </p:spPr>
        <p:txBody>
          <a:bodyPr>
            <a:normAutofit fontScale="92500" lnSpcReduction="20000"/>
          </a:bodyPr>
          <a:lstStyle/>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Explain how and why fully and in detail.</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Embed short quotations into your response to support your arguments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Link back to the statement/question throughout your answer.</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Make sure you cover the start, middle and end of the extract.</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Give a wider range of ideas aim for 5 fantastic points (question 4 paper 1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Make sure you give a wider range of different ideas from both texts (Paper 2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Use subject terminology to support your arguments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Don’t just technique spot- analyse HOW the method has been used. </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Lead your response with the method and how the method is used.</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Critically evaluate the effects by drawing the ideas together from across the text (paper 1 questions 4)</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Make clear inferences from both texts (paper 2 question 2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Clear explain the effects of language/structure choices by the writer.</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Give a detailed understanding of the different ideas and perspectives in both texts (Paper 2 question 4 only)</a:t>
            </a:r>
          </a:p>
          <a:p>
            <a:pPr marL="342900" lvl="0" indent="-342900">
              <a:lnSpc>
                <a:spcPct val="107000"/>
              </a:lnSpc>
              <a:spcAft>
                <a:spcPts val="80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Use your time more carefully to make sure you give full responses to all questions.</a:t>
            </a:r>
          </a:p>
          <a:p>
            <a:endParaRPr lang="en-GB" dirty="0"/>
          </a:p>
        </p:txBody>
      </p:sp>
    </p:spTree>
    <p:extLst>
      <p:ext uri="{BB962C8B-B14F-4D97-AF65-F5344CB8AC3E}">
        <p14:creationId xmlns:p14="http://schemas.microsoft.com/office/powerpoint/2010/main" val="518578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Targets- writing</a:t>
            </a:r>
            <a:endParaRPr lang="en-GB" dirty="0"/>
          </a:p>
        </p:txBody>
      </p:sp>
      <p:sp>
        <p:nvSpPr>
          <p:cNvPr id="3" name="Content Placeholder 2"/>
          <p:cNvSpPr>
            <a:spLocks noGrp="1"/>
          </p:cNvSpPr>
          <p:nvPr>
            <p:ph idx="1"/>
          </p:nvPr>
        </p:nvSpPr>
        <p:spPr>
          <a:xfrm>
            <a:off x="1104405" y="1223158"/>
            <a:ext cx="10325595" cy="5355771"/>
          </a:xfrm>
          <a:solidFill>
            <a:schemeClr val="accent1">
              <a:lumMod val="20000"/>
              <a:lumOff val="80000"/>
            </a:schemeClr>
          </a:solidFill>
        </p:spPr>
        <p:txBody>
          <a:bodyPr>
            <a:normAutofit fontScale="92500" lnSpcReduction="10000"/>
          </a:bodyPr>
          <a:lstStyle/>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Make sure you read the question carefully and write for the correct genre, audience and purpose.</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Engage the reader through your use of language techniques.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Use paragraphs to clearly organise and develop your ideas.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Must get the basic punctuation correct of full stops, capital letters and commas.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Very your sentence starters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Vary your sentence lengths to add meaning to your writing.</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Develop characterisation (paper 1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Develop your description- show me, don’t tell me (paper1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Use a range of rhetorical devices to craft your argument (paper 2 only)</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Use paragraph length and structure to add meaning to your writing.</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Link ideas and sentences across your writing using a thread/connectives/adverbs</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Write in a compelling and convincing way to engage the reader throughout (Level 4)</a:t>
            </a:r>
          </a:p>
          <a:p>
            <a:pPr marL="342900" lvl="0" indent="-342900">
              <a:lnSpc>
                <a:spcPct val="107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Make conscious vocabulary choices to add effect and meaning to your writing. </a:t>
            </a:r>
          </a:p>
          <a:p>
            <a:pPr marL="342900" lvl="0" indent="-342900">
              <a:lnSpc>
                <a:spcPct val="107000"/>
              </a:lnSpc>
              <a:spcAft>
                <a:spcPts val="80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Plan your answer before you start to make your ideas more organised. </a:t>
            </a:r>
          </a:p>
          <a:p>
            <a:endParaRPr lang="en-GB" dirty="0"/>
          </a:p>
        </p:txBody>
      </p:sp>
    </p:spTree>
    <p:extLst>
      <p:ext uri="{BB962C8B-B14F-4D97-AF65-F5344CB8AC3E}">
        <p14:creationId xmlns:p14="http://schemas.microsoft.com/office/powerpoint/2010/main" val="141765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079F42-5C7A-44DD-9E9F-A34795A48F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9091" y="0"/>
            <a:ext cx="114729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6">
            <a:extLst>
              <a:ext uri="{FF2B5EF4-FFF2-40B4-BE49-F238E27FC236}">
                <a16:creationId xmlns:a16="http://schemas.microsoft.com/office/drawing/2014/main" id="{09777E15-6D68-4808-AD20-82EA7377F4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285"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3" name="Freeform 6">
            <a:extLst>
              <a:ext uri="{FF2B5EF4-FFF2-40B4-BE49-F238E27FC236}">
                <a16:creationId xmlns:a16="http://schemas.microsoft.com/office/drawing/2014/main" id="{CE79CAD8-9F7F-4756-BD12-8463CA4C6F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5" name="Rectangle 14">
            <a:extLst>
              <a:ext uri="{FF2B5EF4-FFF2-40B4-BE49-F238E27FC236}">
                <a16:creationId xmlns:a16="http://schemas.microsoft.com/office/drawing/2014/main" id="{A9923A21-5790-4667-B5C7-ADA793B499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4448" y="643466"/>
            <a:ext cx="9600802" cy="55710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B6CA57B-BAEF-4C3D-85C3-750A70ED146C}"/>
              </a:ext>
            </a:extLst>
          </p:cNvPr>
          <p:cNvPicPr>
            <a:picLocks noChangeAspect="1"/>
          </p:cNvPicPr>
          <p:nvPr/>
        </p:nvPicPr>
        <p:blipFill>
          <a:blip r:embed="rId3"/>
          <a:stretch>
            <a:fillRect/>
          </a:stretch>
        </p:blipFill>
        <p:spPr>
          <a:xfrm>
            <a:off x="2787533" y="965199"/>
            <a:ext cx="7354629" cy="4927601"/>
          </a:xfrm>
          <a:prstGeom prst="rect">
            <a:avLst/>
          </a:prstGeom>
        </p:spPr>
      </p:pic>
    </p:spTree>
    <p:extLst>
      <p:ext uri="{BB962C8B-B14F-4D97-AF65-F5344CB8AC3E}">
        <p14:creationId xmlns:p14="http://schemas.microsoft.com/office/powerpoint/2010/main" val="1042593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3B298D-94FB-4D58-B321-AC362F53F27E}"/>
              </a:ext>
            </a:extLst>
          </p:cNvPr>
          <p:cNvPicPr>
            <a:picLocks noChangeAspect="1"/>
          </p:cNvPicPr>
          <p:nvPr/>
        </p:nvPicPr>
        <p:blipFill>
          <a:blip r:embed="rId3"/>
          <a:stretch>
            <a:fillRect/>
          </a:stretch>
        </p:blipFill>
        <p:spPr>
          <a:xfrm>
            <a:off x="3621144" y="747391"/>
            <a:ext cx="5375074" cy="4969918"/>
          </a:xfrm>
          <a:prstGeom prst="rect">
            <a:avLst/>
          </a:prstGeom>
        </p:spPr>
      </p:pic>
    </p:spTree>
    <p:extLst>
      <p:ext uri="{BB962C8B-B14F-4D97-AF65-F5344CB8AC3E}">
        <p14:creationId xmlns:p14="http://schemas.microsoft.com/office/powerpoint/2010/main" val="726530721"/>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597</Words>
  <Application>Microsoft Office PowerPoint</Application>
  <PresentationFormat>Widescreen</PresentationFormat>
  <Paragraphs>107</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Gill Sans MT</vt:lpstr>
      <vt:lpstr>Impact</vt:lpstr>
      <vt:lpstr>Times New Roman</vt:lpstr>
      <vt:lpstr>Badge</vt:lpstr>
      <vt:lpstr>PPE 1st feedback lesson</vt:lpstr>
      <vt:lpstr>PowerPoint Presentation</vt:lpstr>
      <vt:lpstr>Papers 1 and 2</vt:lpstr>
      <vt:lpstr>Overall grade boundaries</vt:lpstr>
      <vt:lpstr>Whole class picture</vt:lpstr>
      <vt:lpstr>Targets- Reading</vt:lpstr>
      <vt:lpstr>Targets- writing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PPE 1st feedback lesson</dc:title>
  <dc:creator>Mrs N Whitehill</dc:creator>
  <cp:lastModifiedBy>Natalie Whitehill</cp:lastModifiedBy>
  <cp:revision>5</cp:revision>
  <dcterms:created xsi:type="dcterms:W3CDTF">2020-01-09T22:05:01Z</dcterms:created>
  <dcterms:modified xsi:type="dcterms:W3CDTF">2020-01-10T10:41:52Z</dcterms:modified>
</cp:coreProperties>
</file>