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1" r:id="rId3"/>
    <p:sldId id="272" r:id="rId4"/>
    <p:sldId id="258" r:id="rId5"/>
    <p:sldId id="266" r:id="rId6"/>
    <p:sldId id="260" r:id="rId7"/>
    <p:sldId id="273" r:id="rId8"/>
    <p:sldId id="274" r:id="rId9"/>
    <p:sldId id="270" r:id="rId10"/>
    <p:sldId id="261" r:id="rId11"/>
    <p:sldId id="262" r:id="rId12"/>
    <p:sldId id="269" r:id="rId13"/>
    <p:sldId id="283" r:id="rId14"/>
    <p:sldId id="284" r:id="rId15"/>
    <p:sldId id="276" r:id="rId16"/>
    <p:sldId id="280" r:id="rId17"/>
    <p:sldId id="275" r:id="rId18"/>
    <p:sldId id="264" r:id="rId19"/>
    <p:sldId id="285" r:id="rId20"/>
    <p:sldId id="287" r:id="rId21"/>
    <p:sldId id="277" r:id="rId22"/>
    <p:sldId id="279" r:id="rId23"/>
    <p:sldId id="286" r:id="rId24"/>
    <p:sldId id="278" r:id="rId25"/>
    <p:sldId id="282" r:id="rId26"/>
    <p:sldId id="268" r:id="rId27"/>
    <p:sldId id="265" r:id="rId28"/>
  </p:sldIdLst>
  <p:sldSz cx="12192000" cy="6858000"/>
  <p:notesSz cx="6889750"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8" d="100"/>
          <a:sy n="108" d="100"/>
        </p:scale>
        <p:origin x="71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2A19DA-084B-4221-821A-DF42CA83656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E63F2C7-11F4-4CAD-9651-7A83DE88FF78}">
      <dgm:prSet/>
      <dgm:spPr/>
      <dgm:t>
        <a:bodyPr/>
        <a:lstStyle/>
        <a:p>
          <a:r>
            <a:rPr lang="en-GB"/>
            <a:t>Plot and order events happen in- why do they happen in this order?</a:t>
          </a:r>
          <a:endParaRPr lang="en-US"/>
        </a:p>
      </dgm:t>
    </dgm:pt>
    <dgm:pt modelId="{ABB2C618-134D-4A53-ACAC-074DD75DBFB5}" type="parTrans" cxnId="{11B476C2-18DE-4097-AD4E-34FC76430288}">
      <dgm:prSet/>
      <dgm:spPr/>
      <dgm:t>
        <a:bodyPr/>
        <a:lstStyle/>
        <a:p>
          <a:endParaRPr lang="en-US"/>
        </a:p>
      </dgm:t>
    </dgm:pt>
    <dgm:pt modelId="{1FC48EA0-1699-4A37-A4AF-249D9AF62A19}" type="sibTrans" cxnId="{11B476C2-18DE-4097-AD4E-34FC76430288}">
      <dgm:prSet/>
      <dgm:spPr/>
      <dgm:t>
        <a:bodyPr/>
        <a:lstStyle/>
        <a:p>
          <a:endParaRPr lang="en-US"/>
        </a:p>
      </dgm:t>
    </dgm:pt>
    <dgm:pt modelId="{D08871D6-35EC-48C6-AFDC-91469F5D1A33}">
      <dgm:prSet/>
      <dgm:spPr/>
      <dgm:t>
        <a:bodyPr/>
        <a:lstStyle/>
        <a:p>
          <a:r>
            <a:rPr lang="en-GB"/>
            <a:t>Characters- who they are, spelling names correctly, importance to the plot, relationships with others, personality traits.</a:t>
          </a:r>
          <a:endParaRPr lang="en-US"/>
        </a:p>
      </dgm:t>
    </dgm:pt>
    <dgm:pt modelId="{759198BA-664D-4000-B555-F6054E7B5DBC}" type="parTrans" cxnId="{EC64B119-7B62-42FD-9889-51DEB68267A4}">
      <dgm:prSet/>
      <dgm:spPr/>
      <dgm:t>
        <a:bodyPr/>
        <a:lstStyle/>
        <a:p>
          <a:endParaRPr lang="en-US"/>
        </a:p>
      </dgm:t>
    </dgm:pt>
    <dgm:pt modelId="{94351DC9-FBEA-44EB-8409-B26E3E679664}" type="sibTrans" cxnId="{EC64B119-7B62-42FD-9889-51DEB68267A4}">
      <dgm:prSet/>
      <dgm:spPr/>
      <dgm:t>
        <a:bodyPr/>
        <a:lstStyle/>
        <a:p>
          <a:endParaRPr lang="en-US"/>
        </a:p>
      </dgm:t>
    </dgm:pt>
    <dgm:pt modelId="{0FA8F598-392C-4694-8DDD-48E55C8B0662}">
      <dgm:prSet/>
      <dgm:spPr/>
      <dgm:t>
        <a:bodyPr/>
        <a:lstStyle/>
        <a:p>
          <a:r>
            <a:rPr lang="en-GB"/>
            <a:t>Settings- how the writer uses them, where set, some quotations on them.</a:t>
          </a:r>
          <a:endParaRPr lang="en-US"/>
        </a:p>
      </dgm:t>
    </dgm:pt>
    <dgm:pt modelId="{4A79260D-1AA5-4293-BB4F-FE0BC471DC54}" type="parTrans" cxnId="{880AE0DD-FCF8-40FC-9B72-18E4BEC6BE04}">
      <dgm:prSet/>
      <dgm:spPr/>
      <dgm:t>
        <a:bodyPr/>
        <a:lstStyle/>
        <a:p>
          <a:endParaRPr lang="en-US"/>
        </a:p>
      </dgm:t>
    </dgm:pt>
    <dgm:pt modelId="{853B008C-8AC8-4EA5-9828-4094D8F1A025}" type="sibTrans" cxnId="{880AE0DD-FCF8-40FC-9B72-18E4BEC6BE04}">
      <dgm:prSet/>
      <dgm:spPr/>
      <dgm:t>
        <a:bodyPr/>
        <a:lstStyle/>
        <a:p>
          <a:endParaRPr lang="en-US"/>
        </a:p>
      </dgm:t>
    </dgm:pt>
    <dgm:pt modelId="{994013E3-F8A9-42B8-88D1-EB7A15FC75AA}" type="pres">
      <dgm:prSet presAssocID="{C72A19DA-084B-4221-821A-DF42CA836564}" presName="linear" presStyleCnt="0">
        <dgm:presLayoutVars>
          <dgm:animLvl val="lvl"/>
          <dgm:resizeHandles val="exact"/>
        </dgm:presLayoutVars>
      </dgm:prSet>
      <dgm:spPr/>
    </dgm:pt>
    <dgm:pt modelId="{6F760DDE-A6C9-48F4-8500-A87A93F54DE5}" type="pres">
      <dgm:prSet presAssocID="{AE63F2C7-11F4-4CAD-9651-7A83DE88FF78}" presName="parentText" presStyleLbl="node1" presStyleIdx="0" presStyleCnt="3">
        <dgm:presLayoutVars>
          <dgm:chMax val="0"/>
          <dgm:bulletEnabled val="1"/>
        </dgm:presLayoutVars>
      </dgm:prSet>
      <dgm:spPr/>
    </dgm:pt>
    <dgm:pt modelId="{7D7E3545-1254-4747-BAE9-9381B6CB766C}" type="pres">
      <dgm:prSet presAssocID="{1FC48EA0-1699-4A37-A4AF-249D9AF62A19}" presName="spacer" presStyleCnt="0"/>
      <dgm:spPr/>
    </dgm:pt>
    <dgm:pt modelId="{4C261AD2-1347-45F2-9C58-5055671720A8}" type="pres">
      <dgm:prSet presAssocID="{D08871D6-35EC-48C6-AFDC-91469F5D1A33}" presName="parentText" presStyleLbl="node1" presStyleIdx="1" presStyleCnt="3">
        <dgm:presLayoutVars>
          <dgm:chMax val="0"/>
          <dgm:bulletEnabled val="1"/>
        </dgm:presLayoutVars>
      </dgm:prSet>
      <dgm:spPr/>
    </dgm:pt>
    <dgm:pt modelId="{0B2257A4-27E3-4E95-8E52-F8008CE12F2C}" type="pres">
      <dgm:prSet presAssocID="{94351DC9-FBEA-44EB-8409-B26E3E679664}" presName="spacer" presStyleCnt="0"/>
      <dgm:spPr/>
    </dgm:pt>
    <dgm:pt modelId="{35A0A7F9-438D-40AD-B36E-C16A5630A39A}" type="pres">
      <dgm:prSet presAssocID="{0FA8F598-392C-4694-8DDD-48E55C8B0662}" presName="parentText" presStyleLbl="node1" presStyleIdx="2" presStyleCnt="3">
        <dgm:presLayoutVars>
          <dgm:chMax val="0"/>
          <dgm:bulletEnabled val="1"/>
        </dgm:presLayoutVars>
      </dgm:prSet>
      <dgm:spPr/>
    </dgm:pt>
  </dgm:ptLst>
  <dgm:cxnLst>
    <dgm:cxn modelId="{EC64B119-7B62-42FD-9889-51DEB68267A4}" srcId="{C72A19DA-084B-4221-821A-DF42CA836564}" destId="{D08871D6-35EC-48C6-AFDC-91469F5D1A33}" srcOrd="1" destOrd="0" parTransId="{759198BA-664D-4000-B555-F6054E7B5DBC}" sibTransId="{94351DC9-FBEA-44EB-8409-B26E3E679664}"/>
    <dgm:cxn modelId="{B5216078-307F-4FE3-AE33-477816D7D745}" type="presOf" srcId="{D08871D6-35EC-48C6-AFDC-91469F5D1A33}" destId="{4C261AD2-1347-45F2-9C58-5055671720A8}" srcOrd="0" destOrd="0" presId="urn:microsoft.com/office/officeart/2005/8/layout/vList2"/>
    <dgm:cxn modelId="{884A969B-5857-46DA-8A78-33460D717A7C}" type="presOf" srcId="{AE63F2C7-11F4-4CAD-9651-7A83DE88FF78}" destId="{6F760DDE-A6C9-48F4-8500-A87A93F54DE5}" srcOrd="0" destOrd="0" presId="urn:microsoft.com/office/officeart/2005/8/layout/vList2"/>
    <dgm:cxn modelId="{08C666AC-8DEE-4062-8D68-5124EBAD4FF1}" type="presOf" srcId="{C72A19DA-084B-4221-821A-DF42CA836564}" destId="{994013E3-F8A9-42B8-88D1-EB7A15FC75AA}" srcOrd="0" destOrd="0" presId="urn:microsoft.com/office/officeart/2005/8/layout/vList2"/>
    <dgm:cxn modelId="{11B476C2-18DE-4097-AD4E-34FC76430288}" srcId="{C72A19DA-084B-4221-821A-DF42CA836564}" destId="{AE63F2C7-11F4-4CAD-9651-7A83DE88FF78}" srcOrd="0" destOrd="0" parTransId="{ABB2C618-134D-4A53-ACAC-074DD75DBFB5}" sibTransId="{1FC48EA0-1699-4A37-A4AF-249D9AF62A19}"/>
    <dgm:cxn modelId="{BBF9BFC8-DFFB-4DD9-A2DE-04840ACA0E96}" type="presOf" srcId="{0FA8F598-392C-4694-8DDD-48E55C8B0662}" destId="{35A0A7F9-438D-40AD-B36E-C16A5630A39A}" srcOrd="0" destOrd="0" presId="urn:microsoft.com/office/officeart/2005/8/layout/vList2"/>
    <dgm:cxn modelId="{880AE0DD-FCF8-40FC-9B72-18E4BEC6BE04}" srcId="{C72A19DA-084B-4221-821A-DF42CA836564}" destId="{0FA8F598-392C-4694-8DDD-48E55C8B0662}" srcOrd="2" destOrd="0" parTransId="{4A79260D-1AA5-4293-BB4F-FE0BC471DC54}" sibTransId="{853B008C-8AC8-4EA5-9828-4094D8F1A025}"/>
    <dgm:cxn modelId="{84F19917-8719-496F-8BC4-CB4DE63AE70E}" type="presParOf" srcId="{994013E3-F8A9-42B8-88D1-EB7A15FC75AA}" destId="{6F760DDE-A6C9-48F4-8500-A87A93F54DE5}" srcOrd="0" destOrd="0" presId="urn:microsoft.com/office/officeart/2005/8/layout/vList2"/>
    <dgm:cxn modelId="{B593FE90-9E04-4FE4-A31F-BC8EEE5DB25A}" type="presParOf" srcId="{994013E3-F8A9-42B8-88D1-EB7A15FC75AA}" destId="{7D7E3545-1254-4747-BAE9-9381B6CB766C}" srcOrd="1" destOrd="0" presId="urn:microsoft.com/office/officeart/2005/8/layout/vList2"/>
    <dgm:cxn modelId="{216B8382-5FC0-4E9D-8111-D07299E4F351}" type="presParOf" srcId="{994013E3-F8A9-42B8-88D1-EB7A15FC75AA}" destId="{4C261AD2-1347-45F2-9C58-5055671720A8}" srcOrd="2" destOrd="0" presId="urn:microsoft.com/office/officeart/2005/8/layout/vList2"/>
    <dgm:cxn modelId="{C9281D7C-4D4E-44B3-BE42-F7A18868CF10}" type="presParOf" srcId="{994013E3-F8A9-42B8-88D1-EB7A15FC75AA}" destId="{0B2257A4-27E3-4E95-8E52-F8008CE12F2C}" srcOrd="3" destOrd="0" presId="urn:microsoft.com/office/officeart/2005/8/layout/vList2"/>
    <dgm:cxn modelId="{40B3A9FF-B3F3-4923-BE79-1E9ADC10BA47}" type="presParOf" srcId="{994013E3-F8A9-42B8-88D1-EB7A15FC75AA}" destId="{35A0A7F9-438D-40AD-B36E-C16A5630A39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2A19DA-084B-4221-821A-DF42CA83656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E63F2C7-11F4-4CAD-9651-7A83DE88FF78}">
      <dgm:prSet/>
      <dgm:spPr/>
      <dgm:t>
        <a:bodyPr/>
        <a:lstStyle/>
        <a:p>
          <a:r>
            <a:rPr lang="en-GB" dirty="0"/>
            <a:t>Plot and order events happen in- why do they happen in this order? What does the writer achieve by doing it in this order? Key quotations.</a:t>
          </a:r>
          <a:endParaRPr lang="en-US" dirty="0"/>
        </a:p>
      </dgm:t>
    </dgm:pt>
    <dgm:pt modelId="{ABB2C618-134D-4A53-ACAC-074DD75DBFB5}" type="parTrans" cxnId="{11B476C2-18DE-4097-AD4E-34FC76430288}">
      <dgm:prSet/>
      <dgm:spPr/>
      <dgm:t>
        <a:bodyPr/>
        <a:lstStyle/>
        <a:p>
          <a:endParaRPr lang="en-US"/>
        </a:p>
      </dgm:t>
    </dgm:pt>
    <dgm:pt modelId="{1FC48EA0-1699-4A37-A4AF-249D9AF62A19}" type="sibTrans" cxnId="{11B476C2-18DE-4097-AD4E-34FC76430288}">
      <dgm:prSet/>
      <dgm:spPr/>
      <dgm:t>
        <a:bodyPr/>
        <a:lstStyle/>
        <a:p>
          <a:endParaRPr lang="en-US"/>
        </a:p>
      </dgm:t>
    </dgm:pt>
    <dgm:pt modelId="{D08871D6-35EC-48C6-AFDC-91469F5D1A33}">
      <dgm:prSet/>
      <dgm:spPr/>
      <dgm:t>
        <a:bodyPr/>
        <a:lstStyle/>
        <a:p>
          <a:r>
            <a:rPr lang="en-GB" dirty="0"/>
            <a:t>Characters- How the writer allows the character to be revealed, grow, develop, react and change and why. Quotations related to the key characters.</a:t>
          </a:r>
          <a:endParaRPr lang="en-US" dirty="0"/>
        </a:p>
      </dgm:t>
    </dgm:pt>
    <dgm:pt modelId="{759198BA-664D-4000-B555-F6054E7B5DBC}" type="parTrans" cxnId="{EC64B119-7B62-42FD-9889-51DEB68267A4}">
      <dgm:prSet/>
      <dgm:spPr/>
      <dgm:t>
        <a:bodyPr/>
        <a:lstStyle/>
        <a:p>
          <a:endParaRPr lang="en-US"/>
        </a:p>
      </dgm:t>
    </dgm:pt>
    <dgm:pt modelId="{94351DC9-FBEA-44EB-8409-B26E3E679664}" type="sibTrans" cxnId="{EC64B119-7B62-42FD-9889-51DEB68267A4}">
      <dgm:prSet/>
      <dgm:spPr/>
      <dgm:t>
        <a:bodyPr/>
        <a:lstStyle/>
        <a:p>
          <a:endParaRPr lang="en-US"/>
        </a:p>
      </dgm:t>
    </dgm:pt>
    <dgm:pt modelId="{0FA8F598-392C-4694-8DDD-48E55C8B0662}">
      <dgm:prSet/>
      <dgm:spPr/>
      <dgm:t>
        <a:bodyPr/>
        <a:lstStyle/>
        <a:p>
          <a:r>
            <a:rPr lang="en-GB" dirty="0"/>
            <a:t>Settings- Why have these settings been chosen? How are they used to develop plot? Mirror events? Intensify characters?</a:t>
          </a:r>
          <a:endParaRPr lang="en-US" dirty="0"/>
        </a:p>
      </dgm:t>
    </dgm:pt>
    <dgm:pt modelId="{4A79260D-1AA5-4293-BB4F-FE0BC471DC54}" type="parTrans" cxnId="{880AE0DD-FCF8-40FC-9B72-18E4BEC6BE04}">
      <dgm:prSet/>
      <dgm:spPr/>
      <dgm:t>
        <a:bodyPr/>
        <a:lstStyle/>
        <a:p>
          <a:endParaRPr lang="en-US"/>
        </a:p>
      </dgm:t>
    </dgm:pt>
    <dgm:pt modelId="{853B008C-8AC8-4EA5-9828-4094D8F1A025}" type="sibTrans" cxnId="{880AE0DD-FCF8-40FC-9B72-18E4BEC6BE04}">
      <dgm:prSet/>
      <dgm:spPr/>
      <dgm:t>
        <a:bodyPr/>
        <a:lstStyle/>
        <a:p>
          <a:endParaRPr lang="en-US"/>
        </a:p>
      </dgm:t>
    </dgm:pt>
    <dgm:pt modelId="{994013E3-F8A9-42B8-88D1-EB7A15FC75AA}" type="pres">
      <dgm:prSet presAssocID="{C72A19DA-084B-4221-821A-DF42CA836564}" presName="linear" presStyleCnt="0">
        <dgm:presLayoutVars>
          <dgm:animLvl val="lvl"/>
          <dgm:resizeHandles val="exact"/>
        </dgm:presLayoutVars>
      </dgm:prSet>
      <dgm:spPr/>
    </dgm:pt>
    <dgm:pt modelId="{6F760DDE-A6C9-48F4-8500-A87A93F54DE5}" type="pres">
      <dgm:prSet presAssocID="{AE63F2C7-11F4-4CAD-9651-7A83DE88FF78}" presName="parentText" presStyleLbl="node1" presStyleIdx="0" presStyleCnt="3">
        <dgm:presLayoutVars>
          <dgm:chMax val="0"/>
          <dgm:bulletEnabled val="1"/>
        </dgm:presLayoutVars>
      </dgm:prSet>
      <dgm:spPr/>
    </dgm:pt>
    <dgm:pt modelId="{7D7E3545-1254-4747-BAE9-9381B6CB766C}" type="pres">
      <dgm:prSet presAssocID="{1FC48EA0-1699-4A37-A4AF-249D9AF62A19}" presName="spacer" presStyleCnt="0"/>
      <dgm:spPr/>
    </dgm:pt>
    <dgm:pt modelId="{4C261AD2-1347-45F2-9C58-5055671720A8}" type="pres">
      <dgm:prSet presAssocID="{D08871D6-35EC-48C6-AFDC-91469F5D1A33}" presName="parentText" presStyleLbl="node1" presStyleIdx="1" presStyleCnt="3">
        <dgm:presLayoutVars>
          <dgm:chMax val="0"/>
          <dgm:bulletEnabled val="1"/>
        </dgm:presLayoutVars>
      </dgm:prSet>
      <dgm:spPr/>
    </dgm:pt>
    <dgm:pt modelId="{0B2257A4-27E3-4E95-8E52-F8008CE12F2C}" type="pres">
      <dgm:prSet presAssocID="{94351DC9-FBEA-44EB-8409-B26E3E679664}" presName="spacer" presStyleCnt="0"/>
      <dgm:spPr/>
    </dgm:pt>
    <dgm:pt modelId="{35A0A7F9-438D-40AD-B36E-C16A5630A39A}" type="pres">
      <dgm:prSet presAssocID="{0FA8F598-392C-4694-8DDD-48E55C8B0662}" presName="parentText" presStyleLbl="node1" presStyleIdx="2" presStyleCnt="3">
        <dgm:presLayoutVars>
          <dgm:chMax val="0"/>
          <dgm:bulletEnabled val="1"/>
        </dgm:presLayoutVars>
      </dgm:prSet>
      <dgm:spPr/>
    </dgm:pt>
  </dgm:ptLst>
  <dgm:cxnLst>
    <dgm:cxn modelId="{EC64B119-7B62-42FD-9889-51DEB68267A4}" srcId="{C72A19DA-084B-4221-821A-DF42CA836564}" destId="{D08871D6-35EC-48C6-AFDC-91469F5D1A33}" srcOrd="1" destOrd="0" parTransId="{759198BA-664D-4000-B555-F6054E7B5DBC}" sibTransId="{94351DC9-FBEA-44EB-8409-B26E3E679664}"/>
    <dgm:cxn modelId="{B5216078-307F-4FE3-AE33-477816D7D745}" type="presOf" srcId="{D08871D6-35EC-48C6-AFDC-91469F5D1A33}" destId="{4C261AD2-1347-45F2-9C58-5055671720A8}" srcOrd="0" destOrd="0" presId="urn:microsoft.com/office/officeart/2005/8/layout/vList2"/>
    <dgm:cxn modelId="{884A969B-5857-46DA-8A78-33460D717A7C}" type="presOf" srcId="{AE63F2C7-11F4-4CAD-9651-7A83DE88FF78}" destId="{6F760DDE-A6C9-48F4-8500-A87A93F54DE5}" srcOrd="0" destOrd="0" presId="urn:microsoft.com/office/officeart/2005/8/layout/vList2"/>
    <dgm:cxn modelId="{08C666AC-8DEE-4062-8D68-5124EBAD4FF1}" type="presOf" srcId="{C72A19DA-084B-4221-821A-DF42CA836564}" destId="{994013E3-F8A9-42B8-88D1-EB7A15FC75AA}" srcOrd="0" destOrd="0" presId="urn:microsoft.com/office/officeart/2005/8/layout/vList2"/>
    <dgm:cxn modelId="{11B476C2-18DE-4097-AD4E-34FC76430288}" srcId="{C72A19DA-084B-4221-821A-DF42CA836564}" destId="{AE63F2C7-11F4-4CAD-9651-7A83DE88FF78}" srcOrd="0" destOrd="0" parTransId="{ABB2C618-134D-4A53-ACAC-074DD75DBFB5}" sibTransId="{1FC48EA0-1699-4A37-A4AF-249D9AF62A19}"/>
    <dgm:cxn modelId="{BBF9BFC8-DFFB-4DD9-A2DE-04840ACA0E96}" type="presOf" srcId="{0FA8F598-392C-4694-8DDD-48E55C8B0662}" destId="{35A0A7F9-438D-40AD-B36E-C16A5630A39A}" srcOrd="0" destOrd="0" presId="urn:microsoft.com/office/officeart/2005/8/layout/vList2"/>
    <dgm:cxn modelId="{880AE0DD-FCF8-40FC-9B72-18E4BEC6BE04}" srcId="{C72A19DA-084B-4221-821A-DF42CA836564}" destId="{0FA8F598-392C-4694-8DDD-48E55C8B0662}" srcOrd="2" destOrd="0" parTransId="{4A79260D-1AA5-4293-BB4F-FE0BC471DC54}" sibTransId="{853B008C-8AC8-4EA5-9828-4094D8F1A025}"/>
    <dgm:cxn modelId="{84F19917-8719-496F-8BC4-CB4DE63AE70E}" type="presParOf" srcId="{994013E3-F8A9-42B8-88D1-EB7A15FC75AA}" destId="{6F760DDE-A6C9-48F4-8500-A87A93F54DE5}" srcOrd="0" destOrd="0" presId="urn:microsoft.com/office/officeart/2005/8/layout/vList2"/>
    <dgm:cxn modelId="{B593FE90-9E04-4FE4-A31F-BC8EEE5DB25A}" type="presParOf" srcId="{994013E3-F8A9-42B8-88D1-EB7A15FC75AA}" destId="{7D7E3545-1254-4747-BAE9-9381B6CB766C}" srcOrd="1" destOrd="0" presId="urn:microsoft.com/office/officeart/2005/8/layout/vList2"/>
    <dgm:cxn modelId="{216B8382-5FC0-4E9D-8111-D07299E4F351}" type="presParOf" srcId="{994013E3-F8A9-42B8-88D1-EB7A15FC75AA}" destId="{4C261AD2-1347-45F2-9C58-5055671720A8}" srcOrd="2" destOrd="0" presId="urn:microsoft.com/office/officeart/2005/8/layout/vList2"/>
    <dgm:cxn modelId="{C9281D7C-4D4E-44B3-BE42-F7A18868CF10}" type="presParOf" srcId="{994013E3-F8A9-42B8-88D1-EB7A15FC75AA}" destId="{0B2257A4-27E3-4E95-8E52-F8008CE12F2C}" srcOrd="3" destOrd="0" presId="urn:microsoft.com/office/officeart/2005/8/layout/vList2"/>
    <dgm:cxn modelId="{40B3A9FF-B3F3-4923-BE79-1E9ADC10BA47}" type="presParOf" srcId="{994013E3-F8A9-42B8-88D1-EB7A15FC75AA}" destId="{35A0A7F9-438D-40AD-B36E-C16A5630A39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2A7428-A894-47EB-AAAB-27E0B514F2E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EED0B5E-84BB-4CEE-A509-27BFE8E28951}">
      <dgm:prSet/>
      <dgm:spPr/>
      <dgm:t>
        <a:bodyPr/>
        <a:lstStyle/>
        <a:p>
          <a:r>
            <a:rPr lang="en-GB"/>
            <a:t>Self-quizzing</a:t>
          </a:r>
          <a:endParaRPr lang="en-US"/>
        </a:p>
      </dgm:t>
    </dgm:pt>
    <dgm:pt modelId="{D65F9A47-70E4-4D08-A042-D766C462D28B}" type="parTrans" cxnId="{6AF827AC-FAB6-4BDA-9E90-F1E053D92E5B}">
      <dgm:prSet/>
      <dgm:spPr/>
      <dgm:t>
        <a:bodyPr/>
        <a:lstStyle/>
        <a:p>
          <a:endParaRPr lang="en-US"/>
        </a:p>
      </dgm:t>
    </dgm:pt>
    <dgm:pt modelId="{59AFA6BE-5DFC-4424-81BA-3F11287C2162}" type="sibTrans" cxnId="{6AF827AC-FAB6-4BDA-9E90-F1E053D92E5B}">
      <dgm:prSet/>
      <dgm:spPr/>
      <dgm:t>
        <a:bodyPr/>
        <a:lstStyle/>
        <a:p>
          <a:endParaRPr lang="en-US"/>
        </a:p>
      </dgm:t>
    </dgm:pt>
    <dgm:pt modelId="{8557F557-77C0-4E0E-8709-64E29F21D014}">
      <dgm:prSet/>
      <dgm:spPr/>
      <dgm:t>
        <a:bodyPr/>
        <a:lstStyle/>
        <a:p>
          <a:r>
            <a:rPr lang="en-GB"/>
            <a:t>Knowledge organisers</a:t>
          </a:r>
          <a:endParaRPr lang="en-US"/>
        </a:p>
      </dgm:t>
    </dgm:pt>
    <dgm:pt modelId="{FC7C26EA-38A9-43A7-8A8F-60A3E324C9DD}" type="parTrans" cxnId="{68299237-0E80-4349-B1CF-351A316C97E4}">
      <dgm:prSet/>
      <dgm:spPr/>
      <dgm:t>
        <a:bodyPr/>
        <a:lstStyle/>
        <a:p>
          <a:endParaRPr lang="en-US"/>
        </a:p>
      </dgm:t>
    </dgm:pt>
    <dgm:pt modelId="{65858E70-0554-405C-BB4D-0C169CCF5DDF}" type="sibTrans" cxnId="{68299237-0E80-4349-B1CF-351A316C97E4}">
      <dgm:prSet/>
      <dgm:spPr/>
      <dgm:t>
        <a:bodyPr/>
        <a:lstStyle/>
        <a:p>
          <a:endParaRPr lang="en-US"/>
        </a:p>
      </dgm:t>
    </dgm:pt>
    <dgm:pt modelId="{BF1F0076-9892-4FF8-9977-5B9E6C0D126F}">
      <dgm:prSet/>
      <dgm:spPr/>
      <dgm:t>
        <a:bodyPr/>
        <a:lstStyle/>
        <a:p>
          <a:r>
            <a:rPr lang="en-GB"/>
            <a:t>Making cue cards which marry words, images and colours.</a:t>
          </a:r>
          <a:endParaRPr lang="en-US"/>
        </a:p>
      </dgm:t>
    </dgm:pt>
    <dgm:pt modelId="{A3F4ACF9-098A-4523-ADA6-DA894168BD84}" type="parTrans" cxnId="{4C849129-3269-4113-BB49-AAB12410C336}">
      <dgm:prSet/>
      <dgm:spPr/>
      <dgm:t>
        <a:bodyPr/>
        <a:lstStyle/>
        <a:p>
          <a:endParaRPr lang="en-US"/>
        </a:p>
      </dgm:t>
    </dgm:pt>
    <dgm:pt modelId="{7CF83785-DAB5-4073-8BE3-517EBF65E2C4}" type="sibTrans" cxnId="{4C849129-3269-4113-BB49-AAB12410C336}">
      <dgm:prSet/>
      <dgm:spPr/>
      <dgm:t>
        <a:bodyPr/>
        <a:lstStyle/>
        <a:p>
          <a:endParaRPr lang="en-US"/>
        </a:p>
      </dgm:t>
    </dgm:pt>
    <dgm:pt modelId="{BC9F1C9E-B18E-4CEF-9F1B-DEE4F268656F}">
      <dgm:prSet/>
      <dgm:spPr/>
      <dgm:t>
        <a:bodyPr/>
        <a:lstStyle/>
        <a:p>
          <a:r>
            <a:rPr lang="en-GB"/>
            <a:t>Turning chapters/poems/acts into images supported with a quotation</a:t>
          </a:r>
          <a:endParaRPr lang="en-US"/>
        </a:p>
      </dgm:t>
    </dgm:pt>
    <dgm:pt modelId="{20BA505D-F961-4F8F-855A-1E85657BFB98}" type="parTrans" cxnId="{706938B4-2A97-4F5A-80EB-ACB640AE0B26}">
      <dgm:prSet/>
      <dgm:spPr/>
      <dgm:t>
        <a:bodyPr/>
        <a:lstStyle/>
        <a:p>
          <a:endParaRPr lang="en-US"/>
        </a:p>
      </dgm:t>
    </dgm:pt>
    <dgm:pt modelId="{554E9593-183E-4EE1-BA3E-390F09140563}" type="sibTrans" cxnId="{706938B4-2A97-4F5A-80EB-ACB640AE0B26}">
      <dgm:prSet/>
      <dgm:spPr/>
      <dgm:t>
        <a:bodyPr/>
        <a:lstStyle/>
        <a:p>
          <a:endParaRPr lang="en-US"/>
        </a:p>
      </dgm:t>
    </dgm:pt>
    <dgm:pt modelId="{DADE06CA-D07D-4251-9302-AEDDF1388C05}">
      <dgm:prSet/>
      <dgm:spPr/>
      <dgm:t>
        <a:bodyPr/>
        <a:lstStyle/>
        <a:p>
          <a:r>
            <a:rPr lang="en-GB"/>
            <a:t>Creating question and answer cards</a:t>
          </a:r>
          <a:endParaRPr lang="en-US"/>
        </a:p>
      </dgm:t>
    </dgm:pt>
    <dgm:pt modelId="{67AB8C0E-0726-4201-A4DF-999B5D26323B}" type="parTrans" cxnId="{DE69F2CF-5FFA-41C0-9933-A2ABCA82C2F4}">
      <dgm:prSet/>
      <dgm:spPr/>
      <dgm:t>
        <a:bodyPr/>
        <a:lstStyle/>
        <a:p>
          <a:endParaRPr lang="en-US"/>
        </a:p>
      </dgm:t>
    </dgm:pt>
    <dgm:pt modelId="{C7450B71-BE57-4715-8DA6-97E70423F846}" type="sibTrans" cxnId="{DE69F2CF-5FFA-41C0-9933-A2ABCA82C2F4}">
      <dgm:prSet/>
      <dgm:spPr/>
      <dgm:t>
        <a:bodyPr/>
        <a:lstStyle/>
        <a:p>
          <a:endParaRPr lang="en-US"/>
        </a:p>
      </dgm:t>
    </dgm:pt>
    <dgm:pt modelId="{8891D97A-C4F0-42DE-91C4-6E260AC721D8}">
      <dgm:prSet/>
      <dgm:spPr/>
      <dgm:t>
        <a:bodyPr/>
        <a:lstStyle/>
        <a:p>
          <a:r>
            <a:rPr lang="en-GB"/>
            <a:t>Re-reading set texts</a:t>
          </a:r>
          <a:endParaRPr lang="en-US"/>
        </a:p>
      </dgm:t>
    </dgm:pt>
    <dgm:pt modelId="{87A0CDBF-701E-4202-8247-0721F0B5C025}" type="parTrans" cxnId="{BF0D29CC-1D17-4E2A-80C3-D49FC4DDE5B3}">
      <dgm:prSet/>
      <dgm:spPr/>
      <dgm:t>
        <a:bodyPr/>
        <a:lstStyle/>
        <a:p>
          <a:endParaRPr lang="en-US"/>
        </a:p>
      </dgm:t>
    </dgm:pt>
    <dgm:pt modelId="{AFB02313-17FC-4DB1-9179-10DDCC6D703B}" type="sibTrans" cxnId="{BF0D29CC-1D17-4E2A-80C3-D49FC4DDE5B3}">
      <dgm:prSet/>
      <dgm:spPr/>
      <dgm:t>
        <a:bodyPr/>
        <a:lstStyle/>
        <a:p>
          <a:endParaRPr lang="en-US"/>
        </a:p>
      </dgm:t>
    </dgm:pt>
    <dgm:pt modelId="{5B22C685-BFDB-4B8F-99BD-4E6BF3DB4718}">
      <dgm:prSet/>
      <dgm:spPr/>
      <dgm:t>
        <a:bodyPr/>
        <a:lstStyle/>
        <a:p>
          <a:r>
            <a:rPr lang="en-GB"/>
            <a:t>Watching film versions of AIC &amp; R&amp;J and then making notes.</a:t>
          </a:r>
          <a:endParaRPr lang="en-US"/>
        </a:p>
      </dgm:t>
    </dgm:pt>
    <dgm:pt modelId="{121B9C7D-D8A2-4756-BC41-B405C2D4D4AB}" type="parTrans" cxnId="{80AC3292-9024-47AA-B41A-927B19E4266A}">
      <dgm:prSet/>
      <dgm:spPr/>
      <dgm:t>
        <a:bodyPr/>
        <a:lstStyle/>
        <a:p>
          <a:endParaRPr lang="en-US"/>
        </a:p>
      </dgm:t>
    </dgm:pt>
    <dgm:pt modelId="{962FD72D-1C57-494E-8267-1CF1FBBE3F9A}" type="sibTrans" cxnId="{80AC3292-9024-47AA-B41A-927B19E4266A}">
      <dgm:prSet/>
      <dgm:spPr/>
      <dgm:t>
        <a:bodyPr/>
        <a:lstStyle/>
        <a:p>
          <a:endParaRPr lang="en-US"/>
        </a:p>
      </dgm:t>
    </dgm:pt>
    <dgm:pt modelId="{689274CF-6E4F-4E06-9546-BE8005F61BA0}">
      <dgm:prSet/>
      <dgm:spPr/>
      <dgm:t>
        <a:bodyPr/>
        <a:lstStyle/>
        <a:p>
          <a:r>
            <a:rPr lang="en-GB" dirty="0"/>
            <a:t>Create summary sheets.  Start off with 100 words, then go down-50, 30, 10, 5.</a:t>
          </a:r>
          <a:endParaRPr lang="en-US" dirty="0"/>
        </a:p>
      </dgm:t>
    </dgm:pt>
    <dgm:pt modelId="{F33350E1-7841-477D-ABDC-502A06B4A319}" type="parTrans" cxnId="{04F9A535-C36E-49B1-A6B3-CDA0BF81B658}">
      <dgm:prSet/>
      <dgm:spPr/>
      <dgm:t>
        <a:bodyPr/>
        <a:lstStyle/>
        <a:p>
          <a:endParaRPr lang="en-US"/>
        </a:p>
      </dgm:t>
    </dgm:pt>
    <dgm:pt modelId="{92BD49EA-BAEB-4CDE-ABAF-6601A132D932}" type="sibTrans" cxnId="{04F9A535-C36E-49B1-A6B3-CDA0BF81B658}">
      <dgm:prSet/>
      <dgm:spPr/>
      <dgm:t>
        <a:bodyPr/>
        <a:lstStyle/>
        <a:p>
          <a:endParaRPr lang="en-US"/>
        </a:p>
      </dgm:t>
    </dgm:pt>
    <dgm:pt modelId="{FD5C14EE-FE96-41C0-8A69-EFC3C9D38848}">
      <dgm:prSet phldrT="[Text]"/>
      <dgm:spPr/>
      <dgm:t>
        <a:bodyPr/>
        <a:lstStyle/>
        <a:p>
          <a:r>
            <a:rPr lang="en-US" dirty="0"/>
            <a:t>Reading exemplar answers and annotating them and rank ordering them for success.</a:t>
          </a:r>
        </a:p>
      </dgm:t>
    </dgm:pt>
    <dgm:pt modelId="{B94FF4B7-B6F4-4A16-B68F-F7CC3666C088}" type="parTrans" cxnId="{4C52E80B-153B-4049-ABF6-B754FABF3646}">
      <dgm:prSet/>
      <dgm:spPr/>
      <dgm:t>
        <a:bodyPr/>
        <a:lstStyle/>
        <a:p>
          <a:endParaRPr lang="en-GB"/>
        </a:p>
      </dgm:t>
    </dgm:pt>
    <dgm:pt modelId="{BB9B84F7-199A-4CBD-A06C-0FA2B2449820}" type="sibTrans" cxnId="{4C52E80B-153B-4049-ABF6-B754FABF3646}">
      <dgm:prSet/>
      <dgm:spPr/>
      <dgm:t>
        <a:bodyPr/>
        <a:lstStyle/>
        <a:p>
          <a:endParaRPr lang="en-GB"/>
        </a:p>
      </dgm:t>
    </dgm:pt>
    <dgm:pt modelId="{B322B472-11E8-464C-BC01-94B23D41B480}" type="pres">
      <dgm:prSet presAssocID="{062A7428-A894-47EB-AAAB-27E0B514F2E7}" presName="linear" presStyleCnt="0">
        <dgm:presLayoutVars>
          <dgm:animLvl val="lvl"/>
          <dgm:resizeHandles val="exact"/>
        </dgm:presLayoutVars>
      </dgm:prSet>
      <dgm:spPr/>
    </dgm:pt>
    <dgm:pt modelId="{1D96415F-BD95-4240-897F-1D94E409B630}" type="pres">
      <dgm:prSet presAssocID="{6EED0B5E-84BB-4CEE-A509-27BFE8E28951}" presName="parentText" presStyleLbl="node1" presStyleIdx="0" presStyleCnt="9">
        <dgm:presLayoutVars>
          <dgm:chMax val="0"/>
          <dgm:bulletEnabled val="1"/>
        </dgm:presLayoutVars>
      </dgm:prSet>
      <dgm:spPr/>
    </dgm:pt>
    <dgm:pt modelId="{1F8D51D0-3FCA-4CB0-AA0E-665525289A58}" type="pres">
      <dgm:prSet presAssocID="{59AFA6BE-5DFC-4424-81BA-3F11287C2162}" presName="spacer" presStyleCnt="0"/>
      <dgm:spPr/>
    </dgm:pt>
    <dgm:pt modelId="{95F02B2E-4045-4C80-987E-885A286C3A98}" type="pres">
      <dgm:prSet presAssocID="{8557F557-77C0-4E0E-8709-64E29F21D014}" presName="parentText" presStyleLbl="node1" presStyleIdx="1" presStyleCnt="9">
        <dgm:presLayoutVars>
          <dgm:chMax val="0"/>
          <dgm:bulletEnabled val="1"/>
        </dgm:presLayoutVars>
      </dgm:prSet>
      <dgm:spPr/>
    </dgm:pt>
    <dgm:pt modelId="{7876742E-3FF9-4FD3-B5FF-6B545064E9A9}" type="pres">
      <dgm:prSet presAssocID="{65858E70-0554-405C-BB4D-0C169CCF5DDF}" presName="spacer" presStyleCnt="0"/>
      <dgm:spPr/>
    </dgm:pt>
    <dgm:pt modelId="{F74AEA1A-187F-4C31-88D3-A71E814D9345}" type="pres">
      <dgm:prSet presAssocID="{BF1F0076-9892-4FF8-9977-5B9E6C0D126F}" presName="parentText" presStyleLbl="node1" presStyleIdx="2" presStyleCnt="9">
        <dgm:presLayoutVars>
          <dgm:chMax val="0"/>
          <dgm:bulletEnabled val="1"/>
        </dgm:presLayoutVars>
      </dgm:prSet>
      <dgm:spPr/>
    </dgm:pt>
    <dgm:pt modelId="{2A6D3351-6847-45CE-8107-E4AEDEF56337}" type="pres">
      <dgm:prSet presAssocID="{7CF83785-DAB5-4073-8BE3-517EBF65E2C4}" presName="spacer" presStyleCnt="0"/>
      <dgm:spPr/>
    </dgm:pt>
    <dgm:pt modelId="{31ED88AD-7999-451C-9BA1-9C94613FFBA7}" type="pres">
      <dgm:prSet presAssocID="{BC9F1C9E-B18E-4CEF-9F1B-DEE4F268656F}" presName="parentText" presStyleLbl="node1" presStyleIdx="3" presStyleCnt="9">
        <dgm:presLayoutVars>
          <dgm:chMax val="0"/>
          <dgm:bulletEnabled val="1"/>
        </dgm:presLayoutVars>
      </dgm:prSet>
      <dgm:spPr/>
    </dgm:pt>
    <dgm:pt modelId="{C3710CD6-5D11-40E8-A4DE-DDBDA940CFD6}" type="pres">
      <dgm:prSet presAssocID="{554E9593-183E-4EE1-BA3E-390F09140563}" presName="spacer" presStyleCnt="0"/>
      <dgm:spPr/>
    </dgm:pt>
    <dgm:pt modelId="{4899641D-E348-4E11-A19C-0635767BF9B1}" type="pres">
      <dgm:prSet presAssocID="{DADE06CA-D07D-4251-9302-AEDDF1388C05}" presName="parentText" presStyleLbl="node1" presStyleIdx="4" presStyleCnt="9">
        <dgm:presLayoutVars>
          <dgm:chMax val="0"/>
          <dgm:bulletEnabled val="1"/>
        </dgm:presLayoutVars>
      </dgm:prSet>
      <dgm:spPr/>
    </dgm:pt>
    <dgm:pt modelId="{AF3A1DE3-0ADE-4298-8D9D-896DEE0A4C7B}" type="pres">
      <dgm:prSet presAssocID="{C7450B71-BE57-4715-8DA6-97E70423F846}" presName="spacer" presStyleCnt="0"/>
      <dgm:spPr/>
    </dgm:pt>
    <dgm:pt modelId="{48E2AB01-AED6-40C4-89B9-E0D8B7CA7257}" type="pres">
      <dgm:prSet presAssocID="{8891D97A-C4F0-42DE-91C4-6E260AC721D8}" presName="parentText" presStyleLbl="node1" presStyleIdx="5" presStyleCnt="9">
        <dgm:presLayoutVars>
          <dgm:chMax val="0"/>
          <dgm:bulletEnabled val="1"/>
        </dgm:presLayoutVars>
      </dgm:prSet>
      <dgm:spPr/>
    </dgm:pt>
    <dgm:pt modelId="{49AF6DBF-C363-4C92-A7E0-ED5C71684A94}" type="pres">
      <dgm:prSet presAssocID="{AFB02313-17FC-4DB1-9179-10DDCC6D703B}" presName="spacer" presStyleCnt="0"/>
      <dgm:spPr/>
    </dgm:pt>
    <dgm:pt modelId="{2DFEA70D-759E-4349-B145-D339B8EA4250}" type="pres">
      <dgm:prSet presAssocID="{5B22C685-BFDB-4B8F-99BD-4E6BF3DB4718}" presName="parentText" presStyleLbl="node1" presStyleIdx="6" presStyleCnt="9">
        <dgm:presLayoutVars>
          <dgm:chMax val="0"/>
          <dgm:bulletEnabled val="1"/>
        </dgm:presLayoutVars>
      </dgm:prSet>
      <dgm:spPr/>
    </dgm:pt>
    <dgm:pt modelId="{1FD565F4-61CD-49DB-B72A-9B46B18D6EB9}" type="pres">
      <dgm:prSet presAssocID="{962FD72D-1C57-494E-8267-1CF1FBBE3F9A}" presName="spacer" presStyleCnt="0"/>
      <dgm:spPr/>
    </dgm:pt>
    <dgm:pt modelId="{54903B43-F734-41FD-B05F-F0A5834E3C79}" type="pres">
      <dgm:prSet presAssocID="{689274CF-6E4F-4E06-9546-BE8005F61BA0}" presName="parentText" presStyleLbl="node1" presStyleIdx="7" presStyleCnt="9">
        <dgm:presLayoutVars>
          <dgm:chMax val="0"/>
          <dgm:bulletEnabled val="1"/>
        </dgm:presLayoutVars>
      </dgm:prSet>
      <dgm:spPr/>
    </dgm:pt>
    <dgm:pt modelId="{67673953-B62A-47E2-9DDC-0C9CD64E03B7}" type="pres">
      <dgm:prSet presAssocID="{92BD49EA-BAEB-4CDE-ABAF-6601A132D932}" presName="spacer" presStyleCnt="0"/>
      <dgm:spPr/>
    </dgm:pt>
    <dgm:pt modelId="{877989C3-88C5-47CC-B692-82C0B174BF52}" type="pres">
      <dgm:prSet presAssocID="{FD5C14EE-FE96-41C0-8A69-EFC3C9D38848}" presName="parentText" presStyleLbl="node1" presStyleIdx="8" presStyleCnt="9">
        <dgm:presLayoutVars>
          <dgm:chMax val="0"/>
          <dgm:bulletEnabled val="1"/>
        </dgm:presLayoutVars>
      </dgm:prSet>
      <dgm:spPr/>
    </dgm:pt>
  </dgm:ptLst>
  <dgm:cxnLst>
    <dgm:cxn modelId="{4C52E80B-153B-4049-ABF6-B754FABF3646}" srcId="{062A7428-A894-47EB-AAAB-27E0B514F2E7}" destId="{FD5C14EE-FE96-41C0-8A69-EFC3C9D38848}" srcOrd="8" destOrd="0" parTransId="{B94FF4B7-B6F4-4A16-B68F-F7CC3666C088}" sibTransId="{BB9B84F7-199A-4CBD-A06C-0FA2B2449820}"/>
    <dgm:cxn modelId="{7EB02F25-941B-4122-BDF0-F4927CEB7264}" type="presOf" srcId="{8891D97A-C4F0-42DE-91C4-6E260AC721D8}" destId="{48E2AB01-AED6-40C4-89B9-E0D8B7CA7257}" srcOrd="0" destOrd="0" presId="urn:microsoft.com/office/officeart/2005/8/layout/vList2"/>
    <dgm:cxn modelId="{8596C728-826A-4DF7-B76E-D01129CBEBD7}" type="presOf" srcId="{689274CF-6E4F-4E06-9546-BE8005F61BA0}" destId="{54903B43-F734-41FD-B05F-F0A5834E3C79}" srcOrd="0" destOrd="0" presId="urn:microsoft.com/office/officeart/2005/8/layout/vList2"/>
    <dgm:cxn modelId="{4C849129-3269-4113-BB49-AAB12410C336}" srcId="{062A7428-A894-47EB-AAAB-27E0B514F2E7}" destId="{BF1F0076-9892-4FF8-9977-5B9E6C0D126F}" srcOrd="2" destOrd="0" parTransId="{A3F4ACF9-098A-4523-ADA6-DA894168BD84}" sibTransId="{7CF83785-DAB5-4073-8BE3-517EBF65E2C4}"/>
    <dgm:cxn modelId="{281A302C-8E5B-42DE-ADA2-338970C8A049}" type="presOf" srcId="{5B22C685-BFDB-4B8F-99BD-4E6BF3DB4718}" destId="{2DFEA70D-759E-4349-B145-D339B8EA4250}" srcOrd="0" destOrd="0" presId="urn:microsoft.com/office/officeart/2005/8/layout/vList2"/>
    <dgm:cxn modelId="{04F9A535-C36E-49B1-A6B3-CDA0BF81B658}" srcId="{062A7428-A894-47EB-AAAB-27E0B514F2E7}" destId="{689274CF-6E4F-4E06-9546-BE8005F61BA0}" srcOrd="7" destOrd="0" parTransId="{F33350E1-7841-477D-ABDC-502A06B4A319}" sibTransId="{92BD49EA-BAEB-4CDE-ABAF-6601A132D932}"/>
    <dgm:cxn modelId="{68299237-0E80-4349-B1CF-351A316C97E4}" srcId="{062A7428-A894-47EB-AAAB-27E0B514F2E7}" destId="{8557F557-77C0-4E0E-8709-64E29F21D014}" srcOrd="1" destOrd="0" parTransId="{FC7C26EA-38A9-43A7-8A8F-60A3E324C9DD}" sibTransId="{65858E70-0554-405C-BB4D-0C169CCF5DDF}"/>
    <dgm:cxn modelId="{412FE671-8917-4DE5-865A-419D2CF1FB97}" type="presOf" srcId="{BF1F0076-9892-4FF8-9977-5B9E6C0D126F}" destId="{F74AEA1A-187F-4C31-88D3-A71E814D9345}" srcOrd="0" destOrd="0" presId="urn:microsoft.com/office/officeart/2005/8/layout/vList2"/>
    <dgm:cxn modelId="{0D8CD27E-E279-463F-A70D-9CFE763D10C3}" type="presOf" srcId="{6EED0B5E-84BB-4CEE-A509-27BFE8E28951}" destId="{1D96415F-BD95-4240-897F-1D94E409B630}" srcOrd="0" destOrd="0" presId="urn:microsoft.com/office/officeart/2005/8/layout/vList2"/>
    <dgm:cxn modelId="{80AC3292-9024-47AA-B41A-927B19E4266A}" srcId="{062A7428-A894-47EB-AAAB-27E0B514F2E7}" destId="{5B22C685-BFDB-4B8F-99BD-4E6BF3DB4718}" srcOrd="6" destOrd="0" parTransId="{121B9C7D-D8A2-4756-BC41-B405C2D4D4AB}" sibTransId="{962FD72D-1C57-494E-8267-1CF1FBBE3F9A}"/>
    <dgm:cxn modelId="{237F369F-A006-440E-A8C0-3200348C701C}" type="presOf" srcId="{062A7428-A894-47EB-AAAB-27E0B514F2E7}" destId="{B322B472-11E8-464C-BC01-94B23D41B480}" srcOrd="0" destOrd="0" presId="urn:microsoft.com/office/officeart/2005/8/layout/vList2"/>
    <dgm:cxn modelId="{6AF827AC-FAB6-4BDA-9E90-F1E053D92E5B}" srcId="{062A7428-A894-47EB-AAAB-27E0B514F2E7}" destId="{6EED0B5E-84BB-4CEE-A509-27BFE8E28951}" srcOrd="0" destOrd="0" parTransId="{D65F9A47-70E4-4D08-A042-D766C462D28B}" sibTransId="{59AFA6BE-5DFC-4424-81BA-3F11287C2162}"/>
    <dgm:cxn modelId="{706938B4-2A97-4F5A-80EB-ACB640AE0B26}" srcId="{062A7428-A894-47EB-AAAB-27E0B514F2E7}" destId="{BC9F1C9E-B18E-4CEF-9F1B-DEE4F268656F}" srcOrd="3" destOrd="0" parTransId="{20BA505D-F961-4F8F-855A-1E85657BFB98}" sibTransId="{554E9593-183E-4EE1-BA3E-390F09140563}"/>
    <dgm:cxn modelId="{D94917BC-B0B9-4A33-87CA-E7BCC8CC9ECA}" type="presOf" srcId="{8557F557-77C0-4E0E-8709-64E29F21D014}" destId="{95F02B2E-4045-4C80-987E-885A286C3A98}" srcOrd="0" destOrd="0" presId="urn:microsoft.com/office/officeart/2005/8/layout/vList2"/>
    <dgm:cxn modelId="{BF0D29CC-1D17-4E2A-80C3-D49FC4DDE5B3}" srcId="{062A7428-A894-47EB-AAAB-27E0B514F2E7}" destId="{8891D97A-C4F0-42DE-91C4-6E260AC721D8}" srcOrd="5" destOrd="0" parTransId="{87A0CDBF-701E-4202-8247-0721F0B5C025}" sibTransId="{AFB02313-17FC-4DB1-9179-10DDCC6D703B}"/>
    <dgm:cxn modelId="{09A6A8CE-BA15-4E6F-8F40-E8CB3E876590}" type="presOf" srcId="{FD5C14EE-FE96-41C0-8A69-EFC3C9D38848}" destId="{877989C3-88C5-47CC-B692-82C0B174BF52}" srcOrd="0" destOrd="0" presId="urn:microsoft.com/office/officeart/2005/8/layout/vList2"/>
    <dgm:cxn modelId="{DE69F2CF-5FFA-41C0-9933-A2ABCA82C2F4}" srcId="{062A7428-A894-47EB-AAAB-27E0B514F2E7}" destId="{DADE06CA-D07D-4251-9302-AEDDF1388C05}" srcOrd="4" destOrd="0" parTransId="{67AB8C0E-0726-4201-A4DF-999B5D26323B}" sibTransId="{C7450B71-BE57-4715-8DA6-97E70423F846}"/>
    <dgm:cxn modelId="{3EFDD6E5-3FB7-4BF3-AE6B-6D9EDAD12852}" type="presOf" srcId="{DADE06CA-D07D-4251-9302-AEDDF1388C05}" destId="{4899641D-E348-4E11-A19C-0635767BF9B1}" srcOrd="0" destOrd="0" presId="urn:microsoft.com/office/officeart/2005/8/layout/vList2"/>
    <dgm:cxn modelId="{247124EB-35E5-4DEC-AE2A-FAC7C23092B0}" type="presOf" srcId="{BC9F1C9E-B18E-4CEF-9F1B-DEE4F268656F}" destId="{31ED88AD-7999-451C-9BA1-9C94613FFBA7}" srcOrd="0" destOrd="0" presId="urn:microsoft.com/office/officeart/2005/8/layout/vList2"/>
    <dgm:cxn modelId="{3BA6DF70-7A2D-4253-8276-CC510CB24EB1}" type="presParOf" srcId="{B322B472-11E8-464C-BC01-94B23D41B480}" destId="{1D96415F-BD95-4240-897F-1D94E409B630}" srcOrd="0" destOrd="0" presId="urn:microsoft.com/office/officeart/2005/8/layout/vList2"/>
    <dgm:cxn modelId="{DB193BB6-AC07-4325-B6BE-BE7AACB63474}" type="presParOf" srcId="{B322B472-11E8-464C-BC01-94B23D41B480}" destId="{1F8D51D0-3FCA-4CB0-AA0E-665525289A58}" srcOrd="1" destOrd="0" presId="urn:microsoft.com/office/officeart/2005/8/layout/vList2"/>
    <dgm:cxn modelId="{3D44263B-E0EF-4343-9616-7A18C831969A}" type="presParOf" srcId="{B322B472-11E8-464C-BC01-94B23D41B480}" destId="{95F02B2E-4045-4C80-987E-885A286C3A98}" srcOrd="2" destOrd="0" presId="urn:microsoft.com/office/officeart/2005/8/layout/vList2"/>
    <dgm:cxn modelId="{ABDEF257-7B22-40EA-9A90-E1AA9B580CA1}" type="presParOf" srcId="{B322B472-11E8-464C-BC01-94B23D41B480}" destId="{7876742E-3FF9-4FD3-B5FF-6B545064E9A9}" srcOrd="3" destOrd="0" presId="urn:microsoft.com/office/officeart/2005/8/layout/vList2"/>
    <dgm:cxn modelId="{5D96D364-84B1-43D3-98A2-EC9598606957}" type="presParOf" srcId="{B322B472-11E8-464C-BC01-94B23D41B480}" destId="{F74AEA1A-187F-4C31-88D3-A71E814D9345}" srcOrd="4" destOrd="0" presId="urn:microsoft.com/office/officeart/2005/8/layout/vList2"/>
    <dgm:cxn modelId="{476A3E39-DFE8-4450-ADA6-8072F03EDE48}" type="presParOf" srcId="{B322B472-11E8-464C-BC01-94B23D41B480}" destId="{2A6D3351-6847-45CE-8107-E4AEDEF56337}" srcOrd="5" destOrd="0" presId="urn:microsoft.com/office/officeart/2005/8/layout/vList2"/>
    <dgm:cxn modelId="{7F79EECF-7D21-41E6-B5CB-FF75C7AE0E64}" type="presParOf" srcId="{B322B472-11E8-464C-BC01-94B23D41B480}" destId="{31ED88AD-7999-451C-9BA1-9C94613FFBA7}" srcOrd="6" destOrd="0" presId="urn:microsoft.com/office/officeart/2005/8/layout/vList2"/>
    <dgm:cxn modelId="{EFD70A18-6797-40E0-8356-B08A226FD7A6}" type="presParOf" srcId="{B322B472-11E8-464C-BC01-94B23D41B480}" destId="{C3710CD6-5D11-40E8-A4DE-DDBDA940CFD6}" srcOrd="7" destOrd="0" presId="urn:microsoft.com/office/officeart/2005/8/layout/vList2"/>
    <dgm:cxn modelId="{DFE51651-8BFA-47AB-A2C1-3DE1B271FD67}" type="presParOf" srcId="{B322B472-11E8-464C-BC01-94B23D41B480}" destId="{4899641D-E348-4E11-A19C-0635767BF9B1}" srcOrd="8" destOrd="0" presId="urn:microsoft.com/office/officeart/2005/8/layout/vList2"/>
    <dgm:cxn modelId="{7D718332-F0C9-47BC-9AA7-95875DE57A26}" type="presParOf" srcId="{B322B472-11E8-464C-BC01-94B23D41B480}" destId="{AF3A1DE3-0ADE-4298-8D9D-896DEE0A4C7B}" srcOrd="9" destOrd="0" presId="urn:microsoft.com/office/officeart/2005/8/layout/vList2"/>
    <dgm:cxn modelId="{CC68AB6D-48B2-47A3-B7D4-8BB7F1BEF1A5}" type="presParOf" srcId="{B322B472-11E8-464C-BC01-94B23D41B480}" destId="{48E2AB01-AED6-40C4-89B9-E0D8B7CA7257}" srcOrd="10" destOrd="0" presId="urn:microsoft.com/office/officeart/2005/8/layout/vList2"/>
    <dgm:cxn modelId="{52125FEB-3163-4C59-AC34-67402FBC9EF8}" type="presParOf" srcId="{B322B472-11E8-464C-BC01-94B23D41B480}" destId="{49AF6DBF-C363-4C92-A7E0-ED5C71684A94}" srcOrd="11" destOrd="0" presId="urn:microsoft.com/office/officeart/2005/8/layout/vList2"/>
    <dgm:cxn modelId="{8CB84928-44E6-4C11-B065-584841ABE24D}" type="presParOf" srcId="{B322B472-11E8-464C-BC01-94B23D41B480}" destId="{2DFEA70D-759E-4349-B145-D339B8EA4250}" srcOrd="12" destOrd="0" presId="urn:microsoft.com/office/officeart/2005/8/layout/vList2"/>
    <dgm:cxn modelId="{42B61257-0843-4416-A3C6-8C59424B33FC}" type="presParOf" srcId="{B322B472-11E8-464C-BC01-94B23D41B480}" destId="{1FD565F4-61CD-49DB-B72A-9B46B18D6EB9}" srcOrd="13" destOrd="0" presId="urn:microsoft.com/office/officeart/2005/8/layout/vList2"/>
    <dgm:cxn modelId="{FBCE454C-8E14-4EA5-B3D3-CBE5E3E9FB1D}" type="presParOf" srcId="{B322B472-11E8-464C-BC01-94B23D41B480}" destId="{54903B43-F734-41FD-B05F-F0A5834E3C79}" srcOrd="14" destOrd="0" presId="urn:microsoft.com/office/officeart/2005/8/layout/vList2"/>
    <dgm:cxn modelId="{A7F519E6-66F3-4899-988F-79415A5D9F0C}" type="presParOf" srcId="{B322B472-11E8-464C-BC01-94B23D41B480}" destId="{67673953-B62A-47E2-9DDC-0C9CD64E03B7}" srcOrd="15" destOrd="0" presId="urn:microsoft.com/office/officeart/2005/8/layout/vList2"/>
    <dgm:cxn modelId="{15D63330-27B8-47F5-A627-04AAB3BA0C29}" type="presParOf" srcId="{B322B472-11E8-464C-BC01-94B23D41B480}" destId="{877989C3-88C5-47CC-B692-82C0B174BF52}"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60DDE-A6C9-48F4-8500-A87A93F54DE5}">
      <dsp:nvSpPr>
        <dsp:cNvPr id="0" name=""/>
        <dsp:cNvSpPr/>
      </dsp:nvSpPr>
      <dsp:spPr>
        <a:xfrm>
          <a:off x="0" y="599357"/>
          <a:ext cx="6513603" cy="151039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Plot and order events happen in- why do they happen in this order?</a:t>
          </a:r>
          <a:endParaRPr lang="en-US" sz="2700" kern="1200"/>
        </a:p>
      </dsp:txBody>
      <dsp:txXfrm>
        <a:off x="73731" y="673088"/>
        <a:ext cx="6366141" cy="1362934"/>
      </dsp:txXfrm>
    </dsp:sp>
    <dsp:sp modelId="{4C261AD2-1347-45F2-9C58-5055671720A8}">
      <dsp:nvSpPr>
        <dsp:cNvPr id="0" name=""/>
        <dsp:cNvSpPr/>
      </dsp:nvSpPr>
      <dsp:spPr>
        <a:xfrm>
          <a:off x="0" y="2187514"/>
          <a:ext cx="6513603" cy="1510396"/>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Characters- who they are, spelling names correctly, importance to the plot, relationships with others, personality traits.</a:t>
          </a:r>
          <a:endParaRPr lang="en-US" sz="2700" kern="1200"/>
        </a:p>
      </dsp:txBody>
      <dsp:txXfrm>
        <a:off x="73731" y="2261245"/>
        <a:ext cx="6366141" cy="1362934"/>
      </dsp:txXfrm>
    </dsp:sp>
    <dsp:sp modelId="{35A0A7F9-438D-40AD-B36E-C16A5630A39A}">
      <dsp:nvSpPr>
        <dsp:cNvPr id="0" name=""/>
        <dsp:cNvSpPr/>
      </dsp:nvSpPr>
      <dsp:spPr>
        <a:xfrm>
          <a:off x="0" y="3775671"/>
          <a:ext cx="6513603" cy="1510396"/>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Settings- how the writer uses them, where set, some quotations on them.</a:t>
          </a:r>
          <a:endParaRPr lang="en-US" sz="2700" kern="1200"/>
        </a:p>
      </dsp:txBody>
      <dsp:txXfrm>
        <a:off x="73731" y="3849402"/>
        <a:ext cx="6366141" cy="1362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60DDE-A6C9-48F4-8500-A87A93F54DE5}">
      <dsp:nvSpPr>
        <dsp:cNvPr id="0" name=""/>
        <dsp:cNvSpPr/>
      </dsp:nvSpPr>
      <dsp:spPr>
        <a:xfrm>
          <a:off x="0" y="84402"/>
          <a:ext cx="6513603" cy="18556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Plot and order events happen in- why do they happen in this order? What does the writer achieve by doing it in this order? Key quotations.</a:t>
          </a:r>
          <a:endParaRPr lang="en-US" sz="2600" kern="1200" dirty="0"/>
        </a:p>
      </dsp:txBody>
      <dsp:txXfrm>
        <a:off x="90584" y="174986"/>
        <a:ext cx="6332435" cy="1674452"/>
      </dsp:txXfrm>
    </dsp:sp>
    <dsp:sp modelId="{4C261AD2-1347-45F2-9C58-5055671720A8}">
      <dsp:nvSpPr>
        <dsp:cNvPr id="0" name=""/>
        <dsp:cNvSpPr/>
      </dsp:nvSpPr>
      <dsp:spPr>
        <a:xfrm>
          <a:off x="0" y="2014902"/>
          <a:ext cx="6513603" cy="1855620"/>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Characters- How the writer allows the character to be revealed, grow, develop, react and change and why. Quotations related to the key characters.</a:t>
          </a:r>
          <a:endParaRPr lang="en-US" sz="2600" kern="1200" dirty="0"/>
        </a:p>
      </dsp:txBody>
      <dsp:txXfrm>
        <a:off x="90584" y="2105486"/>
        <a:ext cx="6332435" cy="1674452"/>
      </dsp:txXfrm>
    </dsp:sp>
    <dsp:sp modelId="{35A0A7F9-438D-40AD-B36E-C16A5630A39A}">
      <dsp:nvSpPr>
        <dsp:cNvPr id="0" name=""/>
        <dsp:cNvSpPr/>
      </dsp:nvSpPr>
      <dsp:spPr>
        <a:xfrm>
          <a:off x="0" y="3945403"/>
          <a:ext cx="6513603" cy="185562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Settings- Why have these settings been chosen? How are they used to develop plot? Mirror events? Intensify characters?</a:t>
          </a:r>
          <a:endParaRPr lang="en-US" sz="2600" kern="1200" dirty="0"/>
        </a:p>
      </dsp:txBody>
      <dsp:txXfrm>
        <a:off x="90584" y="4035987"/>
        <a:ext cx="6332435" cy="1674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6415F-BD95-4240-897F-1D94E409B630}">
      <dsp:nvSpPr>
        <dsp:cNvPr id="0" name=""/>
        <dsp:cNvSpPr/>
      </dsp:nvSpPr>
      <dsp:spPr>
        <a:xfrm>
          <a:off x="0" y="88464"/>
          <a:ext cx="6513603"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Self-quizzing</a:t>
          </a:r>
          <a:endParaRPr lang="en-US" sz="1500" kern="1200"/>
        </a:p>
      </dsp:txBody>
      <dsp:txXfrm>
        <a:off x="29088" y="117552"/>
        <a:ext cx="6455427" cy="537701"/>
      </dsp:txXfrm>
    </dsp:sp>
    <dsp:sp modelId="{95F02B2E-4045-4C80-987E-885A286C3A98}">
      <dsp:nvSpPr>
        <dsp:cNvPr id="0" name=""/>
        <dsp:cNvSpPr/>
      </dsp:nvSpPr>
      <dsp:spPr>
        <a:xfrm>
          <a:off x="0" y="727542"/>
          <a:ext cx="6513603" cy="595877"/>
        </a:xfrm>
        <a:prstGeom prst="roundRect">
          <a:avLst/>
        </a:prstGeom>
        <a:solidFill>
          <a:schemeClr val="accent5">
            <a:hueOff val="-919168"/>
            <a:satOff val="-1278"/>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Knowledge organisers</a:t>
          </a:r>
          <a:endParaRPr lang="en-US" sz="1500" kern="1200"/>
        </a:p>
      </dsp:txBody>
      <dsp:txXfrm>
        <a:off x="29088" y="756630"/>
        <a:ext cx="6455427" cy="537701"/>
      </dsp:txXfrm>
    </dsp:sp>
    <dsp:sp modelId="{F74AEA1A-187F-4C31-88D3-A71E814D9345}">
      <dsp:nvSpPr>
        <dsp:cNvPr id="0" name=""/>
        <dsp:cNvSpPr/>
      </dsp:nvSpPr>
      <dsp:spPr>
        <a:xfrm>
          <a:off x="0" y="1366619"/>
          <a:ext cx="6513603" cy="595877"/>
        </a:xfrm>
        <a:prstGeom prst="round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Making cue cards which marry words, images and colours.</a:t>
          </a:r>
          <a:endParaRPr lang="en-US" sz="1500" kern="1200"/>
        </a:p>
      </dsp:txBody>
      <dsp:txXfrm>
        <a:off x="29088" y="1395707"/>
        <a:ext cx="6455427" cy="537701"/>
      </dsp:txXfrm>
    </dsp:sp>
    <dsp:sp modelId="{31ED88AD-7999-451C-9BA1-9C94613FFBA7}">
      <dsp:nvSpPr>
        <dsp:cNvPr id="0" name=""/>
        <dsp:cNvSpPr/>
      </dsp:nvSpPr>
      <dsp:spPr>
        <a:xfrm>
          <a:off x="0" y="2005696"/>
          <a:ext cx="6513603" cy="595877"/>
        </a:xfrm>
        <a:prstGeom prst="roundRect">
          <a:avLst/>
        </a:prstGeom>
        <a:solidFill>
          <a:schemeClr val="accent5">
            <a:hueOff val="-2757504"/>
            <a:satOff val="-3835"/>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Turning chapters/poems/acts into images supported with a quotation</a:t>
          </a:r>
          <a:endParaRPr lang="en-US" sz="1500" kern="1200"/>
        </a:p>
      </dsp:txBody>
      <dsp:txXfrm>
        <a:off x="29088" y="2034784"/>
        <a:ext cx="6455427" cy="537701"/>
      </dsp:txXfrm>
    </dsp:sp>
    <dsp:sp modelId="{4899641D-E348-4E11-A19C-0635767BF9B1}">
      <dsp:nvSpPr>
        <dsp:cNvPr id="0" name=""/>
        <dsp:cNvSpPr/>
      </dsp:nvSpPr>
      <dsp:spPr>
        <a:xfrm>
          <a:off x="0" y="2644774"/>
          <a:ext cx="6513603" cy="595877"/>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Creating question and answer cards</a:t>
          </a:r>
          <a:endParaRPr lang="en-US" sz="1500" kern="1200"/>
        </a:p>
      </dsp:txBody>
      <dsp:txXfrm>
        <a:off x="29088" y="2673862"/>
        <a:ext cx="6455427" cy="537701"/>
      </dsp:txXfrm>
    </dsp:sp>
    <dsp:sp modelId="{48E2AB01-AED6-40C4-89B9-E0D8B7CA7257}">
      <dsp:nvSpPr>
        <dsp:cNvPr id="0" name=""/>
        <dsp:cNvSpPr/>
      </dsp:nvSpPr>
      <dsp:spPr>
        <a:xfrm>
          <a:off x="0" y="3283851"/>
          <a:ext cx="6513603" cy="595877"/>
        </a:xfrm>
        <a:prstGeom prst="roundRect">
          <a:avLst/>
        </a:prstGeom>
        <a:solidFill>
          <a:schemeClr val="accent5">
            <a:hueOff val="-4595840"/>
            <a:satOff val="-6392"/>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Re-reading set texts</a:t>
          </a:r>
          <a:endParaRPr lang="en-US" sz="1500" kern="1200"/>
        </a:p>
      </dsp:txBody>
      <dsp:txXfrm>
        <a:off x="29088" y="3312939"/>
        <a:ext cx="6455427" cy="537701"/>
      </dsp:txXfrm>
    </dsp:sp>
    <dsp:sp modelId="{2DFEA70D-759E-4349-B145-D339B8EA4250}">
      <dsp:nvSpPr>
        <dsp:cNvPr id="0" name=""/>
        <dsp:cNvSpPr/>
      </dsp:nvSpPr>
      <dsp:spPr>
        <a:xfrm>
          <a:off x="0" y="3922929"/>
          <a:ext cx="6513603" cy="595877"/>
        </a:xfrm>
        <a:prstGeom prst="round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Watching film versions of AIC &amp; R&amp;J and then making notes.</a:t>
          </a:r>
          <a:endParaRPr lang="en-US" sz="1500" kern="1200"/>
        </a:p>
      </dsp:txBody>
      <dsp:txXfrm>
        <a:off x="29088" y="3952017"/>
        <a:ext cx="6455427" cy="537701"/>
      </dsp:txXfrm>
    </dsp:sp>
    <dsp:sp modelId="{54903B43-F734-41FD-B05F-F0A5834E3C79}">
      <dsp:nvSpPr>
        <dsp:cNvPr id="0" name=""/>
        <dsp:cNvSpPr/>
      </dsp:nvSpPr>
      <dsp:spPr>
        <a:xfrm>
          <a:off x="0" y="4562006"/>
          <a:ext cx="6513603" cy="595877"/>
        </a:xfrm>
        <a:prstGeom prst="roundRect">
          <a:avLst/>
        </a:prstGeom>
        <a:solidFill>
          <a:schemeClr val="accent5">
            <a:hueOff val="-6434176"/>
            <a:satOff val="-8949"/>
            <a:lumOff val="-34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dirty="0"/>
            <a:t>Create summary sheets.  Start off with 100 words, then go down-50, 30, 10, 5.</a:t>
          </a:r>
          <a:endParaRPr lang="en-US" sz="1500" kern="1200" dirty="0"/>
        </a:p>
      </dsp:txBody>
      <dsp:txXfrm>
        <a:off x="29088" y="4591094"/>
        <a:ext cx="6455427" cy="537701"/>
      </dsp:txXfrm>
    </dsp:sp>
    <dsp:sp modelId="{877989C3-88C5-47CC-B692-82C0B174BF52}">
      <dsp:nvSpPr>
        <dsp:cNvPr id="0" name=""/>
        <dsp:cNvSpPr/>
      </dsp:nvSpPr>
      <dsp:spPr>
        <a:xfrm>
          <a:off x="0" y="5201083"/>
          <a:ext cx="6513603" cy="595877"/>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Reading exemplar answers and annotating them and rank ordering them for success.</a:t>
          </a:r>
        </a:p>
      </dsp:txBody>
      <dsp:txXfrm>
        <a:off x="29088" y="5230171"/>
        <a:ext cx="6455427" cy="5377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2597" y="0"/>
            <a:ext cx="2985558" cy="502676"/>
          </a:xfrm>
          <a:prstGeom prst="rect">
            <a:avLst/>
          </a:prstGeom>
        </p:spPr>
        <p:txBody>
          <a:bodyPr vert="horz" lIns="96616" tIns="48308" rIns="96616" bIns="48308" rtlCol="0"/>
          <a:lstStyle>
            <a:lvl1pPr algn="r">
              <a:defRPr sz="1300"/>
            </a:lvl1pPr>
          </a:lstStyle>
          <a:p>
            <a:fld id="{6C24A92C-2849-4497-A7A1-32522A4940E0}" type="datetimeFigureOut">
              <a:rPr lang="en-GB" smtClean="0"/>
              <a:t>18/11/2019</a:t>
            </a:fld>
            <a:endParaRPr lang="en-GB"/>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975" y="4821506"/>
            <a:ext cx="5511800" cy="3944868"/>
          </a:xfrm>
          <a:prstGeom prst="rect">
            <a:avLst/>
          </a:prstGeom>
        </p:spPr>
        <p:txBody>
          <a:bodyPr vert="horz" lIns="96616" tIns="48308" rIns="96616" bIns="4830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9"/>
            <a:ext cx="2985558" cy="50267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2597" y="9516039"/>
            <a:ext cx="2985558" cy="502674"/>
          </a:xfrm>
          <a:prstGeom prst="rect">
            <a:avLst/>
          </a:prstGeom>
        </p:spPr>
        <p:txBody>
          <a:bodyPr vert="horz" lIns="96616" tIns="48308" rIns="96616" bIns="48308" rtlCol="0" anchor="b"/>
          <a:lstStyle>
            <a:lvl1pPr algn="r">
              <a:defRPr sz="1300"/>
            </a:lvl1pPr>
          </a:lstStyle>
          <a:p>
            <a:fld id="{1DD2EBCC-9CA3-444B-96F9-51B59817E434}" type="slidenum">
              <a:rPr lang="en-GB" smtClean="0"/>
              <a:t>‹#›</a:t>
            </a:fld>
            <a:endParaRPr lang="en-GB"/>
          </a:p>
        </p:txBody>
      </p:sp>
    </p:spTree>
    <p:extLst>
      <p:ext uri="{BB962C8B-B14F-4D97-AF65-F5344CB8AC3E}">
        <p14:creationId xmlns:p14="http://schemas.microsoft.com/office/powerpoint/2010/main" val="290256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p60rN9JEap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readingagency.org.uk/about/impact/002-reading-facts-1/#fn6"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readingagency.org.uk/about/impact/002-reading-facts-1/reading-facts.html#fn8" TargetMode="External"/><Relationship Id="rId4" Type="http://schemas.openxmlformats.org/officeDocument/2006/relationships/hyperlink" Target="https://readingagency.org.uk/about/impact/002-reading-facts-1/reading-facts.html#fn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linkClick r:id="rId3"/>
              </a:rPr>
              <a:t>The science bit</a:t>
            </a:r>
            <a:endParaRPr lang="en-GB" sz="1200" dirty="0"/>
          </a:p>
          <a:p>
            <a:endParaRPr lang="en-GB" dirty="0"/>
          </a:p>
        </p:txBody>
      </p:sp>
      <p:sp>
        <p:nvSpPr>
          <p:cNvPr id="4" name="Slide Number Placeholder 3"/>
          <p:cNvSpPr>
            <a:spLocks noGrp="1"/>
          </p:cNvSpPr>
          <p:nvPr>
            <p:ph type="sldNum" sz="quarter" idx="5"/>
          </p:nvPr>
        </p:nvSpPr>
        <p:spPr/>
        <p:txBody>
          <a:bodyPr/>
          <a:lstStyle/>
          <a:p>
            <a:fld id="{1DD2EBCC-9CA3-444B-96F9-51B59817E434}" type="slidenum">
              <a:rPr lang="en-GB" smtClean="0"/>
              <a:t>6</a:t>
            </a:fld>
            <a:endParaRPr lang="en-GB"/>
          </a:p>
        </p:txBody>
      </p:sp>
    </p:spTree>
    <p:extLst>
      <p:ext uri="{BB962C8B-B14F-4D97-AF65-F5344CB8AC3E}">
        <p14:creationId xmlns:p14="http://schemas.microsoft.com/office/powerpoint/2010/main" val="1270422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155"/>
            <a:r>
              <a:rPr lang="en-GB" dirty="0">
                <a:hlinkClick r:id="rId3"/>
              </a:rPr>
              <a:t>https://readingagency.org.uk/about/impact/002-reading-facts-1/#fn6</a:t>
            </a:r>
            <a:r>
              <a:rPr lang="en-GB" dirty="0"/>
              <a:t>16-year-olds who choose to read books for pleasure outside of school are more likely to secure managerial or professional jobs in later life. </a:t>
            </a:r>
            <a:r>
              <a:rPr lang="en-GB" baseline="30000" dirty="0">
                <a:hlinkClick r:id="rId4"/>
              </a:rPr>
              <a:t>7</a:t>
            </a:r>
            <a:endParaRPr lang="en-GB" baseline="30000" dirty="0"/>
          </a:p>
          <a:p>
            <a:pPr defTabSz="966155"/>
            <a:r>
              <a:rPr lang="en-GB" dirty="0"/>
              <a:t>Of children who report having fewer than 10 books in their homes, 42% say they do not like reading and only 32% say they are 'very confident' readers. For children who report having over 200 books at home, only 12% say they do not like reading and 73% consider themselves 'very confident' readers. </a:t>
            </a:r>
            <a:r>
              <a:rPr lang="en-GB" baseline="30000" dirty="0">
                <a:hlinkClick r:id="rId5"/>
              </a:rPr>
              <a:t>8</a:t>
            </a:r>
            <a:endParaRPr lang="en-GB" dirty="0"/>
          </a:p>
          <a:p>
            <a:pPr defTabSz="966155"/>
            <a:endParaRPr lang="en-GB" dirty="0"/>
          </a:p>
          <a:p>
            <a:endParaRPr lang="en-GB" dirty="0"/>
          </a:p>
        </p:txBody>
      </p:sp>
      <p:sp>
        <p:nvSpPr>
          <p:cNvPr id="4" name="Slide Number Placeholder 3"/>
          <p:cNvSpPr>
            <a:spLocks noGrp="1"/>
          </p:cNvSpPr>
          <p:nvPr>
            <p:ph type="sldNum" sz="quarter" idx="10"/>
          </p:nvPr>
        </p:nvSpPr>
        <p:spPr/>
        <p:txBody>
          <a:bodyPr/>
          <a:lstStyle/>
          <a:p>
            <a:fld id="{1DD2EBCC-9CA3-444B-96F9-51B59817E434}" type="slidenum">
              <a:rPr lang="en-GB" smtClean="0"/>
              <a:t>7</a:t>
            </a:fld>
            <a:endParaRPr lang="en-GB"/>
          </a:p>
        </p:txBody>
      </p:sp>
    </p:spTree>
    <p:extLst>
      <p:ext uri="{BB962C8B-B14F-4D97-AF65-F5344CB8AC3E}">
        <p14:creationId xmlns:p14="http://schemas.microsoft.com/office/powerpoint/2010/main" val="3438173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Title possibilities: A wish. The decision, A dangerous experience, the challenge, the storm, </a:t>
            </a:r>
          </a:p>
        </p:txBody>
      </p:sp>
      <p:sp>
        <p:nvSpPr>
          <p:cNvPr id="4" name="Slide Number Placeholder 3"/>
          <p:cNvSpPr>
            <a:spLocks noGrp="1"/>
          </p:cNvSpPr>
          <p:nvPr>
            <p:ph type="sldNum" sz="quarter" idx="5"/>
          </p:nvPr>
        </p:nvSpPr>
        <p:spPr/>
        <p:txBody>
          <a:bodyPr/>
          <a:lstStyle/>
          <a:p>
            <a:fld id="{1DD2EBCC-9CA3-444B-96F9-51B59817E434}" type="slidenum">
              <a:rPr lang="en-GB" smtClean="0"/>
              <a:t>22</a:t>
            </a:fld>
            <a:endParaRPr lang="en-GB"/>
          </a:p>
        </p:txBody>
      </p:sp>
    </p:spTree>
    <p:extLst>
      <p:ext uri="{BB962C8B-B14F-4D97-AF65-F5344CB8AC3E}">
        <p14:creationId xmlns:p14="http://schemas.microsoft.com/office/powerpoint/2010/main" val="4134340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Title topics- climate change, improving facilities for young people, </a:t>
            </a:r>
          </a:p>
        </p:txBody>
      </p:sp>
      <p:sp>
        <p:nvSpPr>
          <p:cNvPr id="4" name="Slide Number Placeholder 3"/>
          <p:cNvSpPr>
            <a:spLocks noGrp="1"/>
          </p:cNvSpPr>
          <p:nvPr>
            <p:ph type="sldNum" sz="quarter" idx="5"/>
          </p:nvPr>
        </p:nvSpPr>
        <p:spPr/>
        <p:txBody>
          <a:bodyPr/>
          <a:lstStyle/>
          <a:p>
            <a:fld id="{1DD2EBCC-9CA3-444B-96F9-51B59817E434}" type="slidenum">
              <a:rPr lang="en-GB" smtClean="0"/>
              <a:t>23</a:t>
            </a:fld>
            <a:endParaRPr lang="en-GB"/>
          </a:p>
        </p:txBody>
      </p:sp>
    </p:spTree>
    <p:extLst>
      <p:ext uri="{BB962C8B-B14F-4D97-AF65-F5344CB8AC3E}">
        <p14:creationId xmlns:p14="http://schemas.microsoft.com/office/powerpoint/2010/main" val="4049050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58EFD93-7DC2-45E2-9B66-D661335D2FDA}" type="datetimeFigureOut">
              <a:rPr lang="en-GB" smtClean="0"/>
              <a:t>18/11/2019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2250493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8EFD93-7DC2-45E2-9B66-D661335D2FDA}" type="datetimeFigureOut">
              <a:rPr lang="en-GB" smtClean="0"/>
              <a:t>18/11/2019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2674320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8EFD93-7DC2-45E2-9B66-D661335D2FDA}" type="datetimeFigureOut">
              <a:rPr lang="en-GB" smtClean="0"/>
              <a:t>18/11/2019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3697794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58EFD93-7DC2-45E2-9B66-D661335D2FDA}" type="datetimeFigureOut">
              <a:rPr lang="en-GB" smtClean="0"/>
              <a:t>18/11/2019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3483581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58EFD93-7DC2-45E2-9B66-D661335D2FDA}" type="datetimeFigureOut">
              <a:rPr lang="en-GB" smtClean="0"/>
              <a:t>18/11/2019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3559401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58EFD93-7DC2-45E2-9B66-D661335D2FDA}" type="datetimeFigureOut">
              <a:rPr lang="en-GB" smtClean="0"/>
              <a:t>18/11/2019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1690400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8EFD93-7DC2-45E2-9B66-D661335D2FDA}" type="datetimeFigureOut">
              <a:rPr lang="en-GB" smtClean="0"/>
              <a:t>18/11/2019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2895644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8EFD93-7DC2-45E2-9B66-D661335D2FDA}" type="datetimeFigureOut">
              <a:rPr lang="en-GB" smtClean="0"/>
              <a:t>18/11/2019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2812223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8EFD93-7DC2-45E2-9B66-D661335D2FDA}" type="datetimeFigureOut">
              <a:rPr lang="en-GB" smtClean="0"/>
              <a:t>18/11/2019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177508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8EFD93-7DC2-45E2-9B66-D661335D2FDA}" type="datetimeFigureOut">
              <a:rPr lang="en-GB" smtClean="0"/>
              <a:t>18/11/2019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167119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8EFD93-7DC2-45E2-9B66-D661335D2FDA}" type="datetimeFigureOut">
              <a:rPr lang="en-GB" smtClean="0"/>
              <a:t>18/11/2019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CCF532-078A-4180-8752-2C1538CFEE53}" type="slidenum">
              <a:rPr lang="en-GB" smtClean="0"/>
              <a:t>‹#›</a:t>
            </a:fld>
            <a:endParaRPr lang="en-GB"/>
          </a:p>
        </p:txBody>
      </p:sp>
    </p:spTree>
    <p:extLst>
      <p:ext uri="{BB962C8B-B14F-4D97-AF65-F5344CB8AC3E}">
        <p14:creationId xmlns:p14="http://schemas.microsoft.com/office/powerpoint/2010/main" val="1511261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2000"/>
            <a:lum/>
          </a:blip>
          <a:srcRect/>
          <a:stretch>
            <a:fillRect l="-10000" r="-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EFD93-7DC2-45E2-9B66-D661335D2FDA}" type="datetimeFigureOut">
              <a:rPr lang="en-GB" smtClean="0"/>
              <a:t>18/11/2019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CF532-078A-4180-8752-2C1538CFEE53}" type="slidenum">
              <a:rPr lang="en-GB" smtClean="0"/>
              <a:t>‹#›</a:t>
            </a:fld>
            <a:endParaRPr lang="en-GB"/>
          </a:p>
        </p:txBody>
      </p:sp>
    </p:spTree>
    <p:extLst>
      <p:ext uri="{BB962C8B-B14F-4D97-AF65-F5344CB8AC3E}">
        <p14:creationId xmlns:p14="http://schemas.microsoft.com/office/powerpoint/2010/main" val="2351385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mp"/><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readingagency.org.uk/about/impact/002-reading-facts-1/reading-facts.html#fn6"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6585882" y="4267832"/>
            <a:ext cx="4805996" cy="1401448"/>
          </a:xfrm>
        </p:spPr>
        <p:txBody>
          <a:bodyPr anchor="t">
            <a:normAutofit/>
          </a:bodyPr>
          <a:lstStyle/>
          <a:p>
            <a:pPr algn="l"/>
            <a:r>
              <a:rPr lang="en-GB" sz="4400" dirty="0">
                <a:solidFill>
                  <a:srgbClr val="000000"/>
                </a:solidFill>
              </a:rPr>
              <a:t>How to revise English presentation </a:t>
            </a:r>
          </a:p>
        </p:txBody>
      </p:sp>
      <p:sp>
        <p:nvSpPr>
          <p:cNvPr id="3" name="Subtitle 2"/>
          <p:cNvSpPr>
            <a:spLocks noGrp="1"/>
          </p:cNvSpPr>
          <p:nvPr>
            <p:ph type="subTitle" idx="1"/>
          </p:nvPr>
        </p:nvSpPr>
        <p:spPr>
          <a:xfrm>
            <a:off x="6586186" y="3428999"/>
            <a:ext cx="4805691" cy="838831"/>
          </a:xfrm>
        </p:spPr>
        <p:txBody>
          <a:bodyPr anchor="b">
            <a:normAutofit/>
          </a:bodyPr>
          <a:lstStyle/>
          <a:p>
            <a:pPr algn="l"/>
            <a:r>
              <a:rPr lang="en-GB" sz="1800" dirty="0">
                <a:solidFill>
                  <a:srgbClr val="000000"/>
                </a:solidFill>
              </a:rPr>
              <a:t>Mrs Natalie Whitehill</a:t>
            </a:r>
          </a:p>
        </p:txBody>
      </p:sp>
      <p:sp>
        <p:nvSpPr>
          <p:cNvPr id="13"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p:cNvPicPr>
            <a:picLocks noChangeAspect="1"/>
          </p:cNvPicPr>
          <p:nvPr/>
        </p:nvPicPr>
        <p:blipFill rotWithShape="1">
          <a:blip r:embed="rId3">
            <a:alphaModFix/>
            <a:extLst/>
          </a:blip>
          <a:srcRect t="1324"/>
          <a:stretch/>
        </p:blipFill>
        <p:spPr>
          <a:xfrm>
            <a:off x="1" y="770037"/>
            <a:ext cx="5298683" cy="6097438"/>
          </a:xfrm>
          <a:custGeom>
            <a:avLst/>
            <a:gdLst>
              <a:gd name="connsiteX0" fmla="*/ 2178155 w 5298683"/>
              <a:gd name="connsiteY0" fmla="*/ 0 h 6097438"/>
              <a:gd name="connsiteX1" fmla="*/ 5298683 w 5298683"/>
              <a:gd name="connsiteY1" fmla="*/ 3120527 h 6097438"/>
              <a:gd name="connsiteX2" fmla="*/ 3392805 w 5298683"/>
              <a:gd name="connsiteY2" fmla="*/ 5995828 h 6097438"/>
              <a:gd name="connsiteX3" fmla="*/ 3115184 w 5298683"/>
              <a:gd name="connsiteY3" fmla="*/ 6097438 h 6097438"/>
              <a:gd name="connsiteX4" fmla="*/ 1241127 w 5298683"/>
              <a:gd name="connsiteY4" fmla="*/ 6097438 h 6097438"/>
              <a:gd name="connsiteX5" fmla="*/ 963506 w 5298683"/>
              <a:gd name="connsiteY5" fmla="*/ 5995828 h 6097438"/>
              <a:gd name="connsiteX6" fmla="*/ 193210 w 5298683"/>
              <a:gd name="connsiteY6" fmla="*/ 5528477 h 6097438"/>
              <a:gd name="connsiteX7" fmla="*/ 0 w 5298683"/>
              <a:gd name="connsiteY7" fmla="*/ 5352876 h 6097438"/>
              <a:gd name="connsiteX8" fmla="*/ 0 w 5298683"/>
              <a:gd name="connsiteY8" fmla="*/ 888178 h 6097438"/>
              <a:gd name="connsiteX9" fmla="*/ 193210 w 5298683"/>
              <a:gd name="connsiteY9" fmla="*/ 712577 h 6097438"/>
              <a:gd name="connsiteX10" fmla="*/ 2178155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Tree>
    <p:extLst>
      <p:ext uri="{BB962C8B-B14F-4D97-AF65-F5344CB8AC3E}">
        <p14:creationId xmlns:p14="http://schemas.microsoft.com/office/powerpoint/2010/main" val="3315399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FF2B5EF4-FFF2-40B4-BE49-F238E27FC236}">
                <a16:creationId xmlns:a16="http://schemas.microsoft.com/office/drawing/2014/main" id="{C3F04E0E-B210-4AF6-9CA6-FCB3FBA03284}"/>
              </a:ext>
            </a:extLst>
          </p:cNvPr>
          <p:cNvSpPr>
            <a:spLocks noGrp="1"/>
          </p:cNvSpPr>
          <p:nvPr>
            <p:ph type="title"/>
          </p:nvPr>
        </p:nvSpPr>
        <p:spPr>
          <a:xfrm>
            <a:off x="3966368" y="71439"/>
            <a:ext cx="4259263" cy="431800"/>
          </a:xfrm>
          <a:solidFill>
            <a:schemeClr val="bg1"/>
          </a:solidFill>
          <a:ln>
            <a:solidFill>
              <a:schemeClr val="tx1"/>
            </a:solidFill>
            <a:miter lim="800000"/>
            <a:headEnd/>
            <a:tailEnd/>
          </a:ln>
        </p:spPr>
        <p:txBody>
          <a:bodyPr/>
          <a:lstStyle/>
          <a:p>
            <a:pPr algn="ctr"/>
            <a:r>
              <a:rPr lang="en-GB" altLang="en-US" sz="2000" b="1" dirty="0"/>
              <a:t>AQA GCSE English Language (8700)</a:t>
            </a:r>
          </a:p>
        </p:txBody>
      </p:sp>
      <p:sp>
        <p:nvSpPr>
          <p:cNvPr id="14" name="Rounded Rectangle 13">
            <a:extLst>
              <a:ext uri="{FF2B5EF4-FFF2-40B4-BE49-F238E27FC236}">
                <a16:creationId xmlns:a16="http://schemas.microsoft.com/office/drawing/2014/main" id="{8F7F9AAB-615E-4A5B-A025-D7A21581FF24}"/>
              </a:ext>
            </a:extLst>
          </p:cNvPr>
          <p:cNvSpPr/>
          <p:nvPr/>
        </p:nvSpPr>
        <p:spPr>
          <a:xfrm>
            <a:off x="454022" y="656829"/>
            <a:ext cx="2746375" cy="2160587"/>
          </a:xfrm>
          <a:prstGeom prst="roundRect">
            <a:avLst/>
          </a:prstGeom>
          <a:solidFill>
            <a:srgbClr val="00B05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Paper 1: </a:t>
            </a:r>
          </a:p>
          <a:p>
            <a:pPr algn="ctr">
              <a:defRPr/>
            </a:pPr>
            <a:r>
              <a:rPr lang="en-GB" sz="1600" dirty="0"/>
              <a:t>Explorations in creative reading and writing</a:t>
            </a:r>
          </a:p>
          <a:p>
            <a:pPr algn="ctr">
              <a:defRPr/>
            </a:pPr>
            <a:r>
              <a:rPr lang="en-GB" sz="1600" dirty="0"/>
              <a:t>2 sections each worth 40 marks.  Total marks: 80 </a:t>
            </a:r>
          </a:p>
          <a:p>
            <a:pPr algn="ctr">
              <a:defRPr/>
            </a:pPr>
            <a:r>
              <a:rPr lang="en-GB" sz="1600" i="1" dirty="0"/>
              <a:t>Exam: 1 hour, 45 mins</a:t>
            </a:r>
          </a:p>
          <a:p>
            <a:pPr algn="ctr">
              <a:defRPr/>
            </a:pPr>
            <a:r>
              <a:rPr lang="en-GB" sz="1600" i="1" dirty="0"/>
              <a:t>50%</a:t>
            </a:r>
          </a:p>
        </p:txBody>
      </p:sp>
      <p:sp>
        <p:nvSpPr>
          <p:cNvPr id="15" name="Rounded Rectangle 14">
            <a:extLst>
              <a:ext uri="{FF2B5EF4-FFF2-40B4-BE49-F238E27FC236}">
                <a16:creationId xmlns:a16="http://schemas.microsoft.com/office/drawing/2014/main" id="{4AA5E349-C5C1-4489-BDFF-513A37FA94E8}"/>
              </a:ext>
            </a:extLst>
          </p:cNvPr>
          <p:cNvSpPr/>
          <p:nvPr/>
        </p:nvSpPr>
        <p:spPr>
          <a:xfrm>
            <a:off x="4840767" y="648610"/>
            <a:ext cx="2746375" cy="2160587"/>
          </a:xfrm>
          <a:prstGeom prst="roundRect">
            <a:avLst/>
          </a:prstGeom>
          <a:solidFill>
            <a:schemeClr val="accent6">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1" dirty="0"/>
          </a:p>
          <a:p>
            <a:pPr algn="ctr">
              <a:defRPr/>
            </a:pPr>
            <a:r>
              <a:rPr lang="en-GB" b="1" dirty="0">
                <a:solidFill>
                  <a:schemeClr val="tx1"/>
                </a:solidFill>
              </a:rPr>
              <a:t>Paper 2:</a:t>
            </a:r>
            <a:r>
              <a:rPr lang="en-GB" dirty="0">
                <a:solidFill>
                  <a:schemeClr val="tx1"/>
                </a:solidFill>
              </a:rPr>
              <a:t> </a:t>
            </a:r>
          </a:p>
          <a:p>
            <a:pPr algn="ctr">
              <a:defRPr/>
            </a:pPr>
            <a:r>
              <a:rPr lang="en-GB" sz="1600" dirty="0">
                <a:solidFill>
                  <a:schemeClr val="tx1"/>
                </a:solidFill>
              </a:rPr>
              <a:t>Writer’s Viewpoints and perspectives</a:t>
            </a:r>
          </a:p>
          <a:p>
            <a:pPr algn="ctr">
              <a:defRPr/>
            </a:pPr>
            <a:r>
              <a:rPr lang="en-GB" sz="1600" dirty="0">
                <a:solidFill>
                  <a:schemeClr val="tx1"/>
                </a:solidFill>
              </a:rPr>
              <a:t>2 sections each worth 40 marks.  Total marks: 80</a:t>
            </a:r>
          </a:p>
          <a:p>
            <a:pPr algn="ctr">
              <a:defRPr/>
            </a:pPr>
            <a:endParaRPr lang="en-GB" sz="600" dirty="0">
              <a:solidFill>
                <a:schemeClr val="tx1"/>
              </a:solidFill>
            </a:endParaRPr>
          </a:p>
          <a:p>
            <a:pPr algn="ctr">
              <a:defRPr/>
            </a:pPr>
            <a:r>
              <a:rPr lang="en-GB" sz="1600" i="1" dirty="0">
                <a:solidFill>
                  <a:schemeClr val="tx1"/>
                </a:solidFill>
              </a:rPr>
              <a:t>Exam: 1 hour, 45 mins</a:t>
            </a:r>
          </a:p>
          <a:p>
            <a:pPr algn="ctr">
              <a:defRPr/>
            </a:pPr>
            <a:r>
              <a:rPr lang="en-GB" sz="1600" i="1" dirty="0">
                <a:solidFill>
                  <a:schemeClr val="tx1"/>
                </a:solidFill>
              </a:rPr>
              <a:t>50%</a:t>
            </a:r>
          </a:p>
        </p:txBody>
      </p:sp>
      <p:sp>
        <p:nvSpPr>
          <p:cNvPr id="16" name="Rounded Rectangle 15">
            <a:extLst>
              <a:ext uri="{FF2B5EF4-FFF2-40B4-BE49-F238E27FC236}">
                <a16:creationId xmlns:a16="http://schemas.microsoft.com/office/drawing/2014/main" id="{9CB711B3-CC9B-4BE8-8D10-4710D28D3C7E}"/>
              </a:ext>
            </a:extLst>
          </p:cNvPr>
          <p:cNvSpPr/>
          <p:nvPr/>
        </p:nvSpPr>
        <p:spPr>
          <a:xfrm>
            <a:off x="8910319" y="686593"/>
            <a:ext cx="2746375" cy="2160587"/>
          </a:xfrm>
          <a:prstGeom prst="roundRect">
            <a:avLst/>
          </a:prstGeom>
          <a:solidFill>
            <a:srgbClr val="FF33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Component 3: </a:t>
            </a:r>
            <a:r>
              <a:rPr lang="en-GB" dirty="0"/>
              <a:t>Spoken Language</a:t>
            </a:r>
          </a:p>
          <a:p>
            <a:pPr algn="ctr">
              <a:defRPr/>
            </a:pPr>
            <a:endParaRPr lang="en-GB" b="1" dirty="0"/>
          </a:p>
          <a:p>
            <a:pPr algn="ctr">
              <a:defRPr/>
            </a:pPr>
            <a:r>
              <a:rPr lang="en-GB" sz="1600" i="1" dirty="0"/>
              <a:t>Non-exam assessment</a:t>
            </a:r>
          </a:p>
          <a:p>
            <a:pPr algn="ctr">
              <a:defRPr/>
            </a:pPr>
            <a:r>
              <a:rPr lang="en-GB" sz="1600" i="1" dirty="0"/>
              <a:t>Unweighted</a:t>
            </a:r>
          </a:p>
          <a:p>
            <a:pPr algn="ctr">
              <a:defRPr/>
            </a:pPr>
            <a:r>
              <a:rPr lang="en-GB" sz="1600" i="1" dirty="0"/>
              <a:t>To be completed in year 9 or year 10.</a:t>
            </a:r>
          </a:p>
          <a:p>
            <a:pPr algn="ctr">
              <a:defRPr/>
            </a:pPr>
            <a:endParaRPr lang="en-GB" sz="1600" i="1" dirty="0"/>
          </a:p>
        </p:txBody>
      </p:sp>
      <p:sp>
        <p:nvSpPr>
          <p:cNvPr id="18" name="TextBox 17">
            <a:extLst>
              <a:ext uri="{FF2B5EF4-FFF2-40B4-BE49-F238E27FC236}">
                <a16:creationId xmlns:a16="http://schemas.microsoft.com/office/drawing/2014/main" id="{260E4215-4EA0-4195-935A-934C49DD300C}"/>
              </a:ext>
            </a:extLst>
          </p:cNvPr>
          <p:cNvSpPr txBox="1"/>
          <p:nvPr/>
        </p:nvSpPr>
        <p:spPr>
          <a:xfrm>
            <a:off x="367526" y="2992070"/>
            <a:ext cx="3422709" cy="1846659"/>
          </a:xfrm>
          <a:prstGeom prst="rect">
            <a:avLst/>
          </a:prstGeom>
          <a:solidFill>
            <a:srgbClr val="00B050"/>
          </a:solidFill>
          <a:ln>
            <a:solidFill>
              <a:srgbClr val="002060"/>
            </a:solidFill>
          </a:ln>
        </p:spPr>
        <p:txBody>
          <a:bodyPr wrap="square">
            <a:spAutoFit/>
          </a:bodyPr>
          <a:lstStyle/>
          <a:p>
            <a:pPr algn="ctr">
              <a:defRPr/>
            </a:pPr>
            <a:r>
              <a:rPr lang="en-GB" b="1" dirty="0"/>
              <a:t>Section A: Extract   (25%)</a:t>
            </a:r>
          </a:p>
          <a:p>
            <a:pPr algn="ctr">
              <a:defRPr/>
            </a:pPr>
            <a:r>
              <a:rPr lang="en-GB" sz="1600" dirty="0"/>
              <a:t>Reading (1 hour) Total marks: 40</a:t>
            </a:r>
          </a:p>
          <a:p>
            <a:pPr algn="ctr">
              <a:defRPr/>
            </a:pPr>
            <a:r>
              <a:rPr lang="en-GB" sz="1600" dirty="0"/>
              <a:t>4 questions. </a:t>
            </a:r>
          </a:p>
          <a:p>
            <a:pPr algn="ctr">
              <a:defRPr/>
            </a:pPr>
            <a:r>
              <a:rPr lang="en-GB" sz="1600" dirty="0"/>
              <a:t>Assessment Objectives covered: AO1, AO2 and AO4  </a:t>
            </a:r>
          </a:p>
          <a:p>
            <a:pPr algn="ctr">
              <a:defRPr/>
            </a:pPr>
            <a:r>
              <a:rPr lang="en-GB" sz="1600" b="1" dirty="0"/>
              <a:t>One prose extract of C20th or C21</a:t>
            </a:r>
            <a:r>
              <a:rPr lang="en-GB" sz="1600" b="1" baseline="30000" dirty="0"/>
              <a:t>st</a:t>
            </a:r>
            <a:r>
              <a:rPr lang="en-GB" sz="1600" b="1" dirty="0"/>
              <a:t> literature.</a:t>
            </a:r>
          </a:p>
        </p:txBody>
      </p:sp>
      <p:sp>
        <p:nvSpPr>
          <p:cNvPr id="19" name="TextBox 18">
            <a:extLst>
              <a:ext uri="{FF2B5EF4-FFF2-40B4-BE49-F238E27FC236}">
                <a16:creationId xmlns:a16="http://schemas.microsoft.com/office/drawing/2014/main" id="{AB7945C2-0C08-4C7C-9BAA-C5AA6466F339}"/>
              </a:ext>
            </a:extLst>
          </p:cNvPr>
          <p:cNvSpPr txBox="1"/>
          <p:nvPr/>
        </p:nvSpPr>
        <p:spPr>
          <a:xfrm>
            <a:off x="165491" y="5013383"/>
            <a:ext cx="3791824" cy="1384995"/>
          </a:xfrm>
          <a:prstGeom prst="rect">
            <a:avLst/>
          </a:prstGeom>
          <a:solidFill>
            <a:srgbClr val="00B050"/>
          </a:solidFill>
          <a:ln>
            <a:solidFill>
              <a:srgbClr val="002060"/>
            </a:solidFill>
          </a:ln>
        </p:spPr>
        <p:txBody>
          <a:bodyPr wrap="square">
            <a:spAutoFit/>
          </a:bodyPr>
          <a:lstStyle/>
          <a:p>
            <a:pPr algn="ctr">
              <a:defRPr/>
            </a:pPr>
            <a:r>
              <a:rPr lang="en-GB" b="1" dirty="0"/>
              <a:t>Section B: Question 5 Descriptive or narrative Writing  (25%)</a:t>
            </a:r>
          </a:p>
          <a:p>
            <a:pPr algn="ctr">
              <a:defRPr/>
            </a:pPr>
            <a:r>
              <a:rPr lang="en-GB" sz="1600" dirty="0"/>
              <a:t>Writing (45 mins)   Total marks: 40</a:t>
            </a:r>
          </a:p>
          <a:p>
            <a:pPr algn="ctr">
              <a:defRPr/>
            </a:pPr>
            <a:r>
              <a:rPr lang="en-GB" sz="1600" dirty="0"/>
              <a:t>A descriptive or a narrative piece.  One question has a picture as a stimulus. </a:t>
            </a:r>
          </a:p>
        </p:txBody>
      </p:sp>
      <p:sp>
        <p:nvSpPr>
          <p:cNvPr id="20" name="TextBox 19">
            <a:extLst>
              <a:ext uri="{FF2B5EF4-FFF2-40B4-BE49-F238E27FC236}">
                <a16:creationId xmlns:a16="http://schemas.microsoft.com/office/drawing/2014/main" id="{64BC6487-20A6-4477-955F-4334B6113B74}"/>
              </a:ext>
            </a:extLst>
          </p:cNvPr>
          <p:cNvSpPr txBox="1"/>
          <p:nvPr/>
        </p:nvSpPr>
        <p:spPr>
          <a:xfrm>
            <a:off x="4282200" y="2954568"/>
            <a:ext cx="3863510" cy="2062103"/>
          </a:xfrm>
          <a:prstGeom prst="rect">
            <a:avLst/>
          </a:prstGeom>
          <a:solidFill>
            <a:schemeClr val="accent6">
              <a:lumMod val="40000"/>
              <a:lumOff val="60000"/>
            </a:schemeClr>
          </a:solidFill>
          <a:ln>
            <a:solidFill>
              <a:srgbClr val="00B050"/>
            </a:solidFill>
          </a:ln>
        </p:spPr>
        <p:txBody>
          <a:bodyPr wrap="square">
            <a:spAutoFit/>
          </a:bodyPr>
          <a:lstStyle/>
          <a:p>
            <a:pPr algn="ctr">
              <a:defRPr/>
            </a:pPr>
            <a:r>
              <a:rPr lang="en-GB" b="1" dirty="0"/>
              <a:t>Section A: Non-fiction reading   (25%)</a:t>
            </a:r>
          </a:p>
          <a:p>
            <a:pPr algn="ctr">
              <a:defRPr/>
            </a:pPr>
            <a:r>
              <a:rPr lang="en-GB" sz="1600" dirty="0"/>
              <a:t>Reading (1 hour) Total marks: 40</a:t>
            </a:r>
          </a:p>
          <a:p>
            <a:pPr algn="ctr">
              <a:defRPr/>
            </a:pPr>
            <a:r>
              <a:rPr lang="en-GB" sz="1600" dirty="0"/>
              <a:t>  4 questions </a:t>
            </a:r>
            <a:r>
              <a:rPr lang="en-GB" sz="1400" dirty="0"/>
              <a:t>(A question on each text individually and 2 questions which use both texts)</a:t>
            </a:r>
          </a:p>
          <a:p>
            <a:pPr algn="ctr">
              <a:defRPr/>
            </a:pPr>
            <a:r>
              <a:rPr lang="en-GB" sz="1600" dirty="0"/>
              <a:t> Assessment Objectives covered: AO1, AO2 and AO3</a:t>
            </a:r>
          </a:p>
          <a:p>
            <a:pPr algn="ctr">
              <a:defRPr/>
            </a:pPr>
            <a:r>
              <a:rPr lang="en-GB" sz="1600" b="1" dirty="0"/>
              <a:t>Two non-fiction extracts from C19th &amp; C21st or C20th. </a:t>
            </a:r>
          </a:p>
        </p:txBody>
      </p:sp>
      <p:sp>
        <p:nvSpPr>
          <p:cNvPr id="21" name="TextBox 20">
            <a:extLst>
              <a:ext uri="{FF2B5EF4-FFF2-40B4-BE49-F238E27FC236}">
                <a16:creationId xmlns:a16="http://schemas.microsoft.com/office/drawing/2014/main" id="{BC99284C-F632-42F8-B773-91D9DA9C276D}"/>
              </a:ext>
            </a:extLst>
          </p:cNvPr>
          <p:cNvSpPr txBox="1"/>
          <p:nvPr/>
        </p:nvSpPr>
        <p:spPr>
          <a:xfrm>
            <a:off x="4299584" y="5116203"/>
            <a:ext cx="3863510" cy="1631216"/>
          </a:xfrm>
          <a:prstGeom prst="rect">
            <a:avLst/>
          </a:prstGeom>
          <a:solidFill>
            <a:schemeClr val="accent6">
              <a:lumMod val="40000"/>
              <a:lumOff val="60000"/>
            </a:schemeClr>
          </a:solidFill>
          <a:ln>
            <a:solidFill>
              <a:srgbClr val="00B050"/>
            </a:solidFill>
          </a:ln>
        </p:spPr>
        <p:txBody>
          <a:bodyPr wrap="square">
            <a:spAutoFit/>
          </a:bodyPr>
          <a:lstStyle/>
          <a:p>
            <a:pPr algn="ctr">
              <a:defRPr/>
            </a:pPr>
            <a:r>
              <a:rPr lang="en-GB" b="1" dirty="0"/>
              <a:t>Section B: Question 5 Writing to present a viewpoint (25%)</a:t>
            </a:r>
          </a:p>
          <a:p>
            <a:pPr algn="ctr">
              <a:defRPr/>
            </a:pPr>
            <a:r>
              <a:rPr lang="en-GB" sz="1600" dirty="0"/>
              <a:t>Writing (45 mins)  Total marks: 40</a:t>
            </a:r>
          </a:p>
          <a:p>
            <a:pPr algn="ctr">
              <a:defRPr/>
            </a:pPr>
            <a:r>
              <a:rPr lang="en-GB" sz="1600" dirty="0"/>
              <a:t> One task which must be completed and showcases the candidates ability to write to present a viewpoint e.g. letter,</a:t>
            </a:r>
            <a:r>
              <a:rPr lang="en-GB" sz="1400" dirty="0"/>
              <a:t> </a:t>
            </a:r>
            <a:r>
              <a:rPr lang="en-GB" sz="1600" dirty="0"/>
              <a:t>article etc.</a:t>
            </a:r>
          </a:p>
        </p:txBody>
      </p:sp>
      <p:sp>
        <p:nvSpPr>
          <p:cNvPr id="22" name="TextBox 21">
            <a:extLst>
              <a:ext uri="{FF2B5EF4-FFF2-40B4-BE49-F238E27FC236}">
                <a16:creationId xmlns:a16="http://schemas.microsoft.com/office/drawing/2014/main" id="{BC842E50-69EF-4796-BAE6-636330F64DF5}"/>
              </a:ext>
            </a:extLst>
          </p:cNvPr>
          <p:cNvSpPr txBox="1"/>
          <p:nvPr/>
        </p:nvSpPr>
        <p:spPr>
          <a:xfrm>
            <a:off x="8910319" y="3074728"/>
            <a:ext cx="2746375" cy="1477962"/>
          </a:xfrm>
          <a:prstGeom prst="rect">
            <a:avLst/>
          </a:prstGeom>
          <a:solidFill>
            <a:schemeClr val="accent2">
              <a:lumMod val="40000"/>
              <a:lumOff val="60000"/>
            </a:schemeClr>
          </a:solidFill>
          <a:ln>
            <a:solidFill>
              <a:srgbClr val="FF0000"/>
            </a:solidFill>
          </a:ln>
        </p:spPr>
        <p:txBody>
          <a:bodyPr>
            <a:spAutoFit/>
          </a:bodyPr>
          <a:lstStyle/>
          <a:p>
            <a:pPr algn="ctr">
              <a:defRPr/>
            </a:pPr>
            <a:r>
              <a:rPr lang="en-GB" b="1" dirty="0"/>
              <a:t>3. Spoken Language </a:t>
            </a:r>
          </a:p>
          <a:p>
            <a:pPr algn="ctr">
              <a:defRPr/>
            </a:pPr>
            <a:endParaRPr lang="en-GB" b="1" dirty="0"/>
          </a:p>
          <a:p>
            <a:pPr algn="ctr">
              <a:defRPr/>
            </a:pPr>
            <a:r>
              <a:rPr lang="en-GB" b="1" dirty="0"/>
              <a:t>One presentation/speech, including responses to questions and feedback.</a:t>
            </a:r>
          </a:p>
        </p:txBody>
      </p:sp>
      <p:sp>
        <p:nvSpPr>
          <p:cNvPr id="42" name="Rounded Rectangle 41">
            <a:extLst>
              <a:ext uri="{FF2B5EF4-FFF2-40B4-BE49-F238E27FC236}">
                <a16:creationId xmlns:a16="http://schemas.microsoft.com/office/drawing/2014/main" id="{EB8D65BA-7699-4966-900D-CF6C07AAA5F8}"/>
              </a:ext>
            </a:extLst>
          </p:cNvPr>
          <p:cNvSpPr/>
          <p:nvPr/>
        </p:nvSpPr>
        <p:spPr>
          <a:xfrm>
            <a:off x="8898412" y="5003491"/>
            <a:ext cx="2770188" cy="1651000"/>
          </a:xfrm>
          <a:prstGeom prst="roundRect">
            <a:avLst/>
          </a:prstGeom>
          <a:solidFill>
            <a:schemeClr val="bg1"/>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en-GB" sz="1600" dirty="0">
                <a:solidFill>
                  <a:schemeClr val="tx1"/>
                </a:solidFill>
              </a:rPr>
              <a:t>100% examination in the summer of Year 11</a:t>
            </a:r>
          </a:p>
          <a:p>
            <a:pPr marL="285750" indent="-285750">
              <a:buFont typeface="Arial" panose="020B0604020202020204" pitchFamily="34" charset="0"/>
              <a:buChar char="•"/>
              <a:defRPr/>
            </a:pPr>
            <a:r>
              <a:rPr lang="en-GB" sz="1600" dirty="0">
                <a:solidFill>
                  <a:schemeClr val="tx1"/>
                </a:solidFill>
              </a:rPr>
              <a:t>Graded 9-1 (9 being highest</a:t>
            </a:r>
            <a:r>
              <a:rPr lang="en-GB" dirty="0">
                <a:solidFill>
                  <a:schemeClr val="tx1"/>
                </a:solidFill>
              </a:rPr>
              <a:t>)</a:t>
            </a:r>
          </a:p>
        </p:txBody>
      </p:sp>
    </p:spTree>
    <p:extLst>
      <p:ext uri="{BB962C8B-B14F-4D97-AF65-F5344CB8AC3E}">
        <p14:creationId xmlns:p14="http://schemas.microsoft.com/office/powerpoint/2010/main" val="330689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a:extLst>
              <a:ext uri="{FF2B5EF4-FFF2-40B4-BE49-F238E27FC236}">
                <a16:creationId xmlns:a16="http://schemas.microsoft.com/office/drawing/2014/main" id="{DBF0C159-4BC3-45D8-BF7A-721E41CF0187}"/>
              </a:ext>
            </a:extLst>
          </p:cNvPr>
          <p:cNvSpPr>
            <a:spLocks noGrp="1"/>
          </p:cNvSpPr>
          <p:nvPr>
            <p:ph type="title"/>
          </p:nvPr>
        </p:nvSpPr>
        <p:spPr>
          <a:xfrm>
            <a:off x="3971926" y="188913"/>
            <a:ext cx="4259263" cy="431800"/>
          </a:xfrm>
          <a:solidFill>
            <a:schemeClr val="bg1"/>
          </a:solidFill>
          <a:ln>
            <a:solidFill>
              <a:schemeClr val="tx1"/>
            </a:solidFill>
            <a:miter lim="800000"/>
            <a:headEnd/>
            <a:tailEnd/>
          </a:ln>
        </p:spPr>
        <p:txBody>
          <a:bodyPr/>
          <a:lstStyle/>
          <a:p>
            <a:pPr algn="ctr"/>
            <a:r>
              <a:rPr lang="en-GB" altLang="en-US" sz="2000" b="1" dirty="0"/>
              <a:t>AQA GCSE English Literature (8702)</a:t>
            </a:r>
          </a:p>
        </p:txBody>
      </p:sp>
      <p:sp>
        <p:nvSpPr>
          <p:cNvPr id="14" name="Rounded Rectangle 13">
            <a:extLst>
              <a:ext uri="{FF2B5EF4-FFF2-40B4-BE49-F238E27FC236}">
                <a16:creationId xmlns:a16="http://schemas.microsoft.com/office/drawing/2014/main" id="{F7877CC3-349D-4D4D-AED6-EF793FF11428}"/>
              </a:ext>
            </a:extLst>
          </p:cNvPr>
          <p:cNvSpPr/>
          <p:nvPr/>
        </p:nvSpPr>
        <p:spPr>
          <a:xfrm>
            <a:off x="411613" y="714288"/>
            <a:ext cx="3526975" cy="2038524"/>
          </a:xfrm>
          <a:prstGeom prst="roundRect">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Paper 1: </a:t>
            </a:r>
          </a:p>
          <a:p>
            <a:pPr algn="ctr">
              <a:defRPr/>
            </a:pPr>
            <a:r>
              <a:rPr lang="en-GB" sz="1600" dirty="0"/>
              <a:t>Shakespeare and the C19th Novel</a:t>
            </a:r>
          </a:p>
          <a:p>
            <a:pPr algn="ctr">
              <a:defRPr/>
            </a:pPr>
            <a:r>
              <a:rPr lang="en-GB" sz="1400" dirty="0"/>
              <a:t>2 sections each worth 30 marks with 4 marks available for AO4 in Section A</a:t>
            </a:r>
          </a:p>
          <a:p>
            <a:pPr algn="ctr">
              <a:defRPr/>
            </a:pPr>
            <a:r>
              <a:rPr lang="en-GB" sz="1400" i="1" dirty="0"/>
              <a:t>Exam: 1 hour, 45 mins</a:t>
            </a:r>
          </a:p>
          <a:p>
            <a:pPr algn="ctr">
              <a:defRPr/>
            </a:pPr>
            <a:r>
              <a:rPr lang="en-GB" sz="1400" i="1" dirty="0"/>
              <a:t>40%</a:t>
            </a:r>
          </a:p>
        </p:txBody>
      </p:sp>
      <p:sp>
        <p:nvSpPr>
          <p:cNvPr id="15" name="Rounded Rectangle 14">
            <a:extLst>
              <a:ext uri="{FF2B5EF4-FFF2-40B4-BE49-F238E27FC236}">
                <a16:creationId xmlns:a16="http://schemas.microsoft.com/office/drawing/2014/main" id="{7927BEAA-7E79-4779-801E-31CF5DE26F63}"/>
              </a:ext>
            </a:extLst>
          </p:cNvPr>
          <p:cNvSpPr/>
          <p:nvPr/>
        </p:nvSpPr>
        <p:spPr>
          <a:xfrm>
            <a:off x="8253412" y="713064"/>
            <a:ext cx="3526975" cy="2122212"/>
          </a:xfrm>
          <a:prstGeom prst="roundRect">
            <a:avLst/>
          </a:prstGeom>
          <a:solidFill>
            <a:srgbClr val="00B0F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1" dirty="0"/>
          </a:p>
          <a:p>
            <a:pPr algn="ctr">
              <a:defRPr/>
            </a:pPr>
            <a:r>
              <a:rPr lang="en-GB" b="1" dirty="0"/>
              <a:t>Paper 2:</a:t>
            </a:r>
            <a:r>
              <a:rPr lang="en-GB" dirty="0"/>
              <a:t> </a:t>
            </a:r>
          </a:p>
          <a:p>
            <a:pPr algn="ctr">
              <a:defRPr/>
            </a:pPr>
            <a:r>
              <a:rPr lang="en-GB" sz="1600" dirty="0"/>
              <a:t>Modern texts and poetry</a:t>
            </a:r>
          </a:p>
          <a:p>
            <a:pPr algn="ctr">
              <a:defRPr/>
            </a:pPr>
            <a:r>
              <a:rPr lang="en-GB" sz="1400" dirty="0"/>
              <a:t>Sections A and B are worth 30 marks each.</a:t>
            </a:r>
          </a:p>
          <a:p>
            <a:pPr algn="ctr">
              <a:defRPr/>
            </a:pPr>
            <a:r>
              <a:rPr lang="en-GB" sz="1400" dirty="0"/>
              <a:t>Section C is worth 32 marks across 2 questions.</a:t>
            </a:r>
          </a:p>
          <a:p>
            <a:pPr algn="ctr">
              <a:defRPr/>
            </a:pPr>
            <a:r>
              <a:rPr lang="en-GB" sz="1400" dirty="0"/>
              <a:t>  4 marks are available for AO4 in Section A.</a:t>
            </a:r>
          </a:p>
          <a:p>
            <a:pPr algn="ctr">
              <a:defRPr/>
            </a:pPr>
            <a:r>
              <a:rPr lang="en-GB" sz="1400" i="1" dirty="0"/>
              <a:t>Exam: 2 hours, 15 mins</a:t>
            </a:r>
          </a:p>
          <a:p>
            <a:pPr algn="ctr">
              <a:defRPr/>
            </a:pPr>
            <a:r>
              <a:rPr lang="en-GB" sz="1400" i="1" dirty="0"/>
              <a:t>60%</a:t>
            </a:r>
          </a:p>
          <a:p>
            <a:pPr algn="ctr">
              <a:defRPr/>
            </a:pPr>
            <a:endParaRPr lang="en-GB" sz="1600" i="1" dirty="0"/>
          </a:p>
        </p:txBody>
      </p:sp>
      <p:sp>
        <p:nvSpPr>
          <p:cNvPr id="8197" name="TextBox 17">
            <a:extLst>
              <a:ext uri="{FF2B5EF4-FFF2-40B4-BE49-F238E27FC236}">
                <a16:creationId xmlns:a16="http://schemas.microsoft.com/office/drawing/2014/main" id="{D3A8D121-0D5F-4866-B801-C31FD3657B9E}"/>
              </a:ext>
            </a:extLst>
          </p:cNvPr>
          <p:cNvSpPr txBox="1">
            <a:spLocks noChangeArrowheads="1"/>
          </p:cNvSpPr>
          <p:nvPr/>
        </p:nvSpPr>
        <p:spPr bwMode="auto">
          <a:xfrm>
            <a:off x="251670" y="3065519"/>
            <a:ext cx="4160939" cy="1631216"/>
          </a:xfrm>
          <a:prstGeom prst="rect">
            <a:avLst/>
          </a:prstGeom>
          <a:solidFill>
            <a:schemeClr val="accent1"/>
          </a:solidFill>
          <a:ln w="9525">
            <a:solidFill>
              <a:srgbClr val="FF3399"/>
            </a:solidFill>
            <a:miter lim="800000"/>
            <a:headEnd/>
            <a:tailEnd/>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b="1" dirty="0"/>
              <a:t>Section A: Shakespeare  (20%)</a:t>
            </a:r>
          </a:p>
          <a:p>
            <a:pPr algn="ctr"/>
            <a:r>
              <a:rPr lang="en-GB" altLang="en-US" i="1" dirty="0"/>
              <a:t>Romeo and Juliet</a:t>
            </a:r>
          </a:p>
          <a:p>
            <a:pPr algn="ctr"/>
            <a:r>
              <a:rPr lang="en-GB" altLang="en-US" sz="1600" dirty="0"/>
              <a:t>(55 mins)</a:t>
            </a:r>
            <a:r>
              <a:rPr lang="en-GB" altLang="en-US" sz="1600" i="1" dirty="0"/>
              <a:t>  </a:t>
            </a:r>
            <a:r>
              <a:rPr lang="en-GB" altLang="en-US" sz="1600" dirty="0"/>
              <a:t>Total marks = 30 +4 for AO4</a:t>
            </a:r>
            <a:endParaRPr lang="en-GB" altLang="en-US" sz="1600" i="1" dirty="0"/>
          </a:p>
          <a:p>
            <a:pPr algn="ctr"/>
            <a:r>
              <a:rPr lang="en-GB" altLang="en-US" sz="1600" b="1" dirty="0"/>
              <a:t>An extract from the play is provided for students to write about in detail.  Then they also need to write about the play as a whole.</a:t>
            </a:r>
          </a:p>
        </p:txBody>
      </p:sp>
      <p:sp>
        <p:nvSpPr>
          <p:cNvPr id="19" name="TextBox 18">
            <a:extLst>
              <a:ext uri="{FF2B5EF4-FFF2-40B4-BE49-F238E27FC236}">
                <a16:creationId xmlns:a16="http://schemas.microsoft.com/office/drawing/2014/main" id="{1D8AC93F-9A25-4983-AE90-10FA2059C61C}"/>
              </a:ext>
            </a:extLst>
          </p:cNvPr>
          <p:cNvSpPr txBox="1"/>
          <p:nvPr/>
        </p:nvSpPr>
        <p:spPr>
          <a:xfrm>
            <a:off x="251670" y="4876007"/>
            <a:ext cx="4160939" cy="1631216"/>
          </a:xfrm>
          <a:prstGeom prst="rect">
            <a:avLst/>
          </a:prstGeom>
          <a:solidFill>
            <a:schemeClr val="accent1"/>
          </a:solidFill>
          <a:ln>
            <a:solidFill>
              <a:srgbClr val="FF3399"/>
            </a:solidFill>
          </a:ln>
        </p:spPr>
        <p:txBody>
          <a:bodyPr wrap="square">
            <a:spAutoFit/>
          </a:bodyPr>
          <a:lstStyle/>
          <a:p>
            <a:pPr algn="ctr">
              <a:defRPr/>
            </a:pPr>
            <a:r>
              <a:rPr lang="en-GB" b="1" dirty="0"/>
              <a:t> Section B: C19th Novel (20%)</a:t>
            </a:r>
          </a:p>
          <a:p>
            <a:pPr algn="ctr">
              <a:defRPr/>
            </a:pPr>
            <a:r>
              <a:rPr lang="en-GB" i="1" dirty="0"/>
              <a:t>The Sign of Four</a:t>
            </a:r>
          </a:p>
          <a:p>
            <a:pPr algn="ctr">
              <a:defRPr/>
            </a:pPr>
            <a:r>
              <a:rPr lang="en-GB" sz="1600" dirty="0"/>
              <a:t>(50 mins) Total marks = 30</a:t>
            </a:r>
          </a:p>
          <a:p>
            <a:pPr algn="ctr">
              <a:defRPr/>
            </a:pPr>
            <a:r>
              <a:rPr lang="en-GB" altLang="en-US" sz="1600" b="1" dirty="0"/>
              <a:t>An extract from the novel is provided for students to write about in detail.  Then they also need to write about the novel as a whole.</a:t>
            </a:r>
            <a:endParaRPr lang="en-GB" sz="1600" b="1" dirty="0"/>
          </a:p>
        </p:txBody>
      </p:sp>
      <p:sp>
        <p:nvSpPr>
          <p:cNvPr id="20" name="TextBox 19">
            <a:extLst>
              <a:ext uri="{FF2B5EF4-FFF2-40B4-BE49-F238E27FC236}">
                <a16:creationId xmlns:a16="http://schemas.microsoft.com/office/drawing/2014/main" id="{A564DED1-A3A0-4E0D-89E2-772DD68F3137}"/>
              </a:ext>
            </a:extLst>
          </p:cNvPr>
          <p:cNvSpPr txBox="1"/>
          <p:nvPr/>
        </p:nvSpPr>
        <p:spPr>
          <a:xfrm>
            <a:off x="7143575" y="2920332"/>
            <a:ext cx="4978400" cy="1015663"/>
          </a:xfrm>
          <a:prstGeom prst="rect">
            <a:avLst/>
          </a:prstGeom>
          <a:solidFill>
            <a:srgbClr val="00B0F0"/>
          </a:solidFill>
          <a:ln>
            <a:solidFill>
              <a:srgbClr val="002060"/>
            </a:solidFill>
          </a:ln>
        </p:spPr>
        <p:txBody>
          <a:bodyPr>
            <a:spAutoFit/>
          </a:bodyPr>
          <a:lstStyle/>
          <a:p>
            <a:pPr algn="ctr">
              <a:defRPr/>
            </a:pPr>
            <a:r>
              <a:rPr lang="en-GB" b="1" dirty="0"/>
              <a:t>Section A Post-1914 Drama   (20%)</a:t>
            </a:r>
          </a:p>
          <a:p>
            <a:pPr algn="ctr">
              <a:defRPr/>
            </a:pPr>
            <a:r>
              <a:rPr lang="en-GB" sz="1400" i="1" dirty="0"/>
              <a:t>An Inspector Calls</a:t>
            </a:r>
          </a:p>
          <a:p>
            <a:pPr algn="ctr">
              <a:defRPr/>
            </a:pPr>
            <a:r>
              <a:rPr lang="en-GB" sz="1400" dirty="0"/>
              <a:t>(45 mins) Total marks = 30 + 4 for AO4</a:t>
            </a:r>
          </a:p>
          <a:p>
            <a:pPr algn="ctr">
              <a:defRPr/>
            </a:pPr>
            <a:r>
              <a:rPr lang="en-GB" sz="1400" b="1" dirty="0"/>
              <a:t>A choice of 2 questions.  Students must complete just 1.</a:t>
            </a:r>
          </a:p>
        </p:txBody>
      </p:sp>
      <p:sp>
        <p:nvSpPr>
          <p:cNvPr id="21" name="TextBox 20">
            <a:extLst>
              <a:ext uri="{FF2B5EF4-FFF2-40B4-BE49-F238E27FC236}">
                <a16:creationId xmlns:a16="http://schemas.microsoft.com/office/drawing/2014/main" id="{E20ED160-7BBF-45BC-AC30-315F3138320F}"/>
              </a:ext>
            </a:extLst>
          </p:cNvPr>
          <p:cNvSpPr txBox="1"/>
          <p:nvPr/>
        </p:nvSpPr>
        <p:spPr>
          <a:xfrm>
            <a:off x="7143575" y="4005643"/>
            <a:ext cx="4968875" cy="1446550"/>
          </a:xfrm>
          <a:prstGeom prst="rect">
            <a:avLst/>
          </a:prstGeom>
          <a:solidFill>
            <a:srgbClr val="00B0F0"/>
          </a:solidFill>
          <a:ln>
            <a:solidFill>
              <a:srgbClr val="002060"/>
            </a:solidFill>
          </a:ln>
        </p:spPr>
        <p:txBody>
          <a:bodyPr>
            <a:spAutoFit/>
          </a:bodyPr>
          <a:lstStyle/>
          <a:p>
            <a:pPr algn="ctr">
              <a:defRPr/>
            </a:pPr>
            <a:r>
              <a:rPr lang="en-GB" b="1" dirty="0"/>
              <a:t>Section B (20%)</a:t>
            </a:r>
          </a:p>
          <a:p>
            <a:pPr algn="ctr">
              <a:defRPr/>
            </a:pPr>
            <a:r>
              <a:rPr lang="en-GB" sz="1400" i="1" dirty="0"/>
              <a:t>Love and Relationships poetry anthology</a:t>
            </a:r>
          </a:p>
          <a:p>
            <a:pPr algn="ctr">
              <a:defRPr/>
            </a:pPr>
            <a:r>
              <a:rPr lang="en-GB" sz="1400" dirty="0"/>
              <a:t>(45 mins) Total marks= 30</a:t>
            </a:r>
          </a:p>
          <a:p>
            <a:pPr algn="ctr">
              <a:defRPr/>
            </a:pPr>
            <a:r>
              <a:rPr lang="en-GB" sz="1400" b="1" dirty="0"/>
              <a:t>1 question with one named poem from the 15 studying during the course to be printed.  Students must compare the printed poem and another poem, of their choice, from the 15.</a:t>
            </a:r>
          </a:p>
        </p:txBody>
      </p:sp>
      <p:sp>
        <p:nvSpPr>
          <p:cNvPr id="42" name="Rounded Rectangle 41">
            <a:extLst>
              <a:ext uri="{FF2B5EF4-FFF2-40B4-BE49-F238E27FC236}">
                <a16:creationId xmlns:a16="http://schemas.microsoft.com/office/drawing/2014/main" id="{F2E0A545-5DAE-4F61-95B3-3653DC76A525}"/>
              </a:ext>
            </a:extLst>
          </p:cNvPr>
          <p:cNvSpPr/>
          <p:nvPr/>
        </p:nvSpPr>
        <p:spPr>
          <a:xfrm>
            <a:off x="4412609" y="908050"/>
            <a:ext cx="2770188" cy="1651000"/>
          </a:xfrm>
          <a:prstGeom prst="roundRect">
            <a:avLst/>
          </a:prstGeom>
          <a:solidFill>
            <a:schemeClr val="bg1"/>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en-GB" sz="1600" dirty="0">
                <a:solidFill>
                  <a:schemeClr val="tx1"/>
                </a:solidFill>
              </a:rPr>
              <a:t>100% examination in Year 11</a:t>
            </a:r>
          </a:p>
          <a:p>
            <a:pPr marL="285750" indent="-285750">
              <a:buFont typeface="Arial" panose="020B0604020202020204" pitchFamily="34" charset="0"/>
              <a:buChar char="•"/>
              <a:defRPr/>
            </a:pPr>
            <a:r>
              <a:rPr lang="en-GB" sz="1600" dirty="0">
                <a:solidFill>
                  <a:schemeClr val="tx1"/>
                </a:solidFill>
              </a:rPr>
              <a:t>Graded 9-1 (9 being highest)</a:t>
            </a:r>
          </a:p>
        </p:txBody>
      </p:sp>
      <p:sp>
        <p:nvSpPr>
          <p:cNvPr id="8202" name="TextBox 11">
            <a:extLst>
              <a:ext uri="{FF2B5EF4-FFF2-40B4-BE49-F238E27FC236}">
                <a16:creationId xmlns:a16="http://schemas.microsoft.com/office/drawing/2014/main" id="{6BFEE224-1A70-4A4D-B117-EF30B4123676}"/>
              </a:ext>
            </a:extLst>
          </p:cNvPr>
          <p:cNvSpPr txBox="1">
            <a:spLocks noChangeArrowheads="1"/>
          </p:cNvSpPr>
          <p:nvPr/>
        </p:nvSpPr>
        <p:spPr bwMode="auto">
          <a:xfrm>
            <a:off x="7067375" y="5530314"/>
            <a:ext cx="5054600" cy="1138773"/>
          </a:xfrm>
          <a:prstGeom prst="rect">
            <a:avLst/>
          </a:prstGeom>
          <a:solidFill>
            <a:srgbClr val="00B0F0"/>
          </a:solidFill>
          <a:ln w="9525">
            <a:solidFill>
              <a:srgbClr val="7030A0"/>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b="1" dirty="0"/>
              <a:t>Section C Unseen Poetry (20%)</a:t>
            </a:r>
          </a:p>
          <a:p>
            <a:pPr algn="ctr"/>
            <a:r>
              <a:rPr lang="en-GB" altLang="en-US" sz="1400" dirty="0"/>
              <a:t>(45 mins split into 30 mins and 15 mins) Total marks= 32</a:t>
            </a:r>
          </a:p>
          <a:p>
            <a:pPr algn="ctr"/>
            <a:r>
              <a:rPr lang="en-GB" altLang="en-US" sz="1200" b="1" dirty="0"/>
              <a:t>Question 27.1- 1 unseen poem response  linked to a given focus- 24 marks</a:t>
            </a:r>
          </a:p>
          <a:p>
            <a:pPr algn="ctr"/>
            <a:r>
              <a:rPr lang="en-GB" altLang="en-US" sz="1200" b="1" dirty="0"/>
              <a:t>Question 27.2 The first unseen poem and a second unseen poem to be compared for AO2 only- 8 marks.</a:t>
            </a:r>
          </a:p>
        </p:txBody>
      </p:sp>
      <p:sp>
        <p:nvSpPr>
          <p:cNvPr id="2" name="TextBox 1">
            <a:extLst>
              <a:ext uri="{FF2B5EF4-FFF2-40B4-BE49-F238E27FC236}">
                <a16:creationId xmlns:a16="http://schemas.microsoft.com/office/drawing/2014/main" id="{23F2A32A-2A1A-48BE-8023-D0AB09E6E916}"/>
              </a:ext>
            </a:extLst>
          </p:cNvPr>
          <p:cNvSpPr txBox="1"/>
          <p:nvPr/>
        </p:nvSpPr>
        <p:spPr>
          <a:xfrm>
            <a:off x="4605556" y="3141083"/>
            <a:ext cx="2281805" cy="3477875"/>
          </a:xfrm>
          <a:prstGeom prst="rect">
            <a:avLst/>
          </a:prstGeom>
          <a:solidFill>
            <a:srgbClr val="FFFF00"/>
          </a:solidFill>
          <a:ln w="57150">
            <a:solidFill>
              <a:schemeClr val="tx1"/>
            </a:solidFill>
          </a:ln>
        </p:spPr>
        <p:txBody>
          <a:bodyPr wrap="square" rtlCol="0">
            <a:spAutoFit/>
          </a:bodyPr>
          <a:lstStyle/>
          <a:p>
            <a:r>
              <a:rPr lang="en-GB" sz="2000" dirty="0"/>
              <a:t>AO1 and AO2 are assessed in all 30 and 24 mark questions on the paper.</a:t>
            </a:r>
          </a:p>
          <a:p>
            <a:r>
              <a:rPr lang="en-GB" sz="2000" dirty="0"/>
              <a:t>AO3 is assessed in sections A and B of both papers. </a:t>
            </a:r>
          </a:p>
          <a:p>
            <a:r>
              <a:rPr lang="en-GB" sz="2000" dirty="0"/>
              <a:t>Paper 2, question 27.2 assesses AO2 only. </a:t>
            </a:r>
          </a:p>
        </p:txBody>
      </p:sp>
    </p:spTree>
    <p:extLst>
      <p:ext uri="{BB962C8B-B14F-4D97-AF65-F5344CB8AC3E}">
        <p14:creationId xmlns:p14="http://schemas.microsoft.com/office/powerpoint/2010/main" val="3579085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546351" y="433545"/>
            <a:ext cx="11139854" cy="930447"/>
          </a:xfrm>
        </p:spPr>
        <p:txBody>
          <a:bodyPr vert="horz" lIns="91440" tIns="45720" rIns="91440" bIns="45720" rtlCol="0" anchor="b">
            <a:normAutofit/>
          </a:bodyPr>
          <a:lstStyle/>
          <a:p>
            <a:pPr algn="ctr"/>
            <a:r>
              <a:rPr lang="en-US" sz="4600">
                <a:solidFill>
                  <a:srgbClr val="FFFFFF"/>
                </a:solidFill>
              </a:rPr>
              <a:t>To revise or not to revise, that is the question.</a:t>
            </a:r>
          </a:p>
        </p:txBody>
      </p:sp>
      <p:cxnSp>
        <p:nvCxnSpPr>
          <p:cNvPr id="13" name="Straight Connector 1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a:stretch>
            <a:fillRect/>
          </a:stretch>
        </p:blipFill>
        <p:spPr>
          <a:xfrm>
            <a:off x="1635367" y="2426818"/>
            <a:ext cx="2848316" cy="3997637"/>
          </a:xfrm>
          <a:prstGeom prst="rect">
            <a:avLst/>
          </a:prstGeom>
        </p:spPr>
      </p:pic>
      <p:cxnSp>
        <p:nvCxnSpPr>
          <p:cNvPr id="15" name="Straight Connector 14">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6445073" y="2454719"/>
            <a:ext cx="5455917" cy="3941834"/>
          </a:xfrm>
          <a:prstGeom prst="rect">
            <a:avLst/>
          </a:prstGeom>
        </p:spPr>
      </p:pic>
    </p:spTree>
    <p:extLst>
      <p:ext uri="{BB962C8B-B14F-4D97-AF65-F5344CB8AC3E}">
        <p14:creationId xmlns:p14="http://schemas.microsoft.com/office/powerpoint/2010/main" val="317885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What is it?</a:t>
            </a:r>
          </a:p>
        </p:txBody>
      </p:sp>
      <p:cxnSp>
        <p:nvCxnSpPr>
          <p:cNvPr id="15" name="Straight Connector 1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Picture 2" descr="revision definition - Yahoo Search Results - Google Chrome"/>
          <p:cNvPicPr>
            <a:picLocks noChangeAspect="1"/>
          </p:cNvPicPr>
          <p:nvPr/>
        </p:nvPicPr>
        <p:blipFill rotWithShape="1">
          <a:blip r:embed="rId2">
            <a:extLst>
              <a:ext uri="{28A0092B-C50C-407E-A947-70E740481C1C}">
                <a14:useLocalDpi xmlns:a14="http://schemas.microsoft.com/office/drawing/2010/main" val="0"/>
              </a:ext>
            </a:extLst>
          </a:blip>
          <a:srcRect l="10001" t="32229" r="47115" b="33836"/>
          <a:stretch/>
        </p:blipFill>
        <p:spPr>
          <a:xfrm>
            <a:off x="331567" y="3265339"/>
            <a:ext cx="5455917" cy="2320594"/>
          </a:xfrm>
          <a:prstGeom prst="rect">
            <a:avLst/>
          </a:prstGeom>
        </p:spPr>
      </p:pic>
      <p:cxnSp>
        <p:nvCxnSpPr>
          <p:cNvPr id="17" name="Straight Connector 1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821BE13-7DBA-4D0A-8E51-53022756AAC9}"/>
              </a:ext>
            </a:extLst>
          </p:cNvPr>
          <p:cNvPicPr>
            <a:picLocks noChangeAspect="1"/>
          </p:cNvPicPr>
          <p:nvPr/>
        </p:nvPicPr>
        <p:blipFill>
          <a:blip r:embed="rId3"/>
          <a:stretch>
            <a:fillRect/>
          </a:stretch>
        </p:blipFill>
        <p:spPr>
          <a:xfrm>
            <a:off x="6445073" y="3138338"/>
            <a:ext cx="5455917" cy="2574597"/>
          </a:xfrm>
          <a:prstGeom prst="rect">
            <a:avLst/>
          </a:prstGeom>
        </p:spPr>
      </p:pic>
    </p:spTree>
    <p:extLst>
      <p:ext uri="{BB962C8B-B14F-4D97-AF65-F5344CB8AC3E}">
        <p14:creationId xmlns:p14="http://schemas.microsoft.com/office/powerpoint/2010/main" val="2330214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idx="4294967295"/>
          </p:nvPr>
        </p:nvSpPr>
        <p:spPr>
          <a:xfrm>
            <a:off x="2555631" y="1441938"/>
            <a:ext cx="7080738" cy="3974124"/>
          </a:xfrm>
        </p:spPr>
        <p:txBody>
          <a:bodyPr vert="horz" lIns="91440" tIns="45720" rIns="91440" bIns="45720" rtlCol="0" anchor="ctr">
            <a:normAutofit fontScale="90000"/>
          </a:bodyPr>
          <a:lstStyle/>
          <a:p>
            <a:pPr algn="ctr"/>
            <a:r>
              <a:rPr lang="en-US" sz="4600" b="1" dirty="0">
                <a:solidFill>
                  <a:schemeClr val="bg1">
                    <a:lumMod val="95000"/>
                    <a:lumOff val="5000"/>
                  </a:schemeClr>
                </a:solidFill>
              </a:rPr>
              <a:t>The key is to be realistic. Yes, they will have less free time temporarily. No, they will not, and should not, have to go without free time completely.  Yes, there is time to make that difference now.</a:t>
            </a:r>
            <a:endParaRPr lang="en-US" sz="4600" dirty="0">
              <a:solidFill>
                <a:schemeClr val="bg1">
                  <a:lumMod val="95000"/>
                  <a:lumOff val="5000"/>
                </a:schemeClr>
              </a:solidFill>
            </a:endParaRPr>
          </a:p>
        </p:txBody>
      </p:sp>
    </p:spTree>
    <p:extLst>
      <p:ext uri="{BB962C8B-B14F-4D97-AF65-F5344CB8AC3E}">
        <p14:creationId xmlns:p14="http://schemas.microsoft.com/office/powerpoint/2010/main" val="4013475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48929" y="629266"/>
            <a:ext cx="6422849" cy="1676603"/>
          </a:xfrm>
        </p:spPr>
        <p:txBody>
          <a:bodyPr>
            <a:normAutofit/>
          </a:bodyPr>
          <a:lstStyle/>
          <a:p>
            <a:r>
              <a:rPr lang="en-GB" dirty="0"/>
              <a:t>Power of reading</a:t>
            </a:r>
          </a:p>
        </p:txBody>
      </p:sp>
      <p:sp>
        <p:nvSpPr>
          <p:cNvPr id="4" name="Content Placeholder 3"/>
          <p:cNvSpPr>
            <a:spLocks noGrp="1"/>
          </p:cNvSpPr>
          <p:nvPr>
            <p:ph idx="1"/>
          </p:nvPr>
        </p:nvSpPr>
        <p:spPr>
          <a:xfrm>
            <a:off x="648931" y="2438400"/>
            <a:ext cx="6422848" cy="3785419"/>
          </a:xfrm>
        </p:spPr>
        <p:txBody>
          <a:bodyPr>
            <a:normAutofit/>
          </a:bodyPr>
          <a:lstStyle/>
          <a:p>
            <a:r>
              <a:rPr lang="en-GB" sz="2000"/>
              <a:t>Reading for pleasure is more important for children's cognitive development than their parents' level of education and is a more powerful factor in life achievement than socio-economic background. </a:t>
            </a:r>
            <a:r>
              <a:rPr lang="en-GB" sz="2000" baseline="30000">
                <a:hlinkClick r:id="rId3"/>
              </a:rPr>
              <a:t>6</a:t>
            </a:r>
            <a:br>
              <a:rPr lang="en-GB" sz="2000"/>
            </a:br>
            <a:endParaRPr lang="en-GB" sz="2000"/>
          </a:p>
          <a:p>
            <a:r>
              <a:rPr lang="en-GB" sz="2000"/>
              <a:t>Having books in the home is associated with both reading enjoyment and confidence. </a:t>
            </a:r>
          </a:p>
        </p:txBody>
      </p:sp>
      <p:sp>
        <p:nvSpPr>
          <p:cNvPr id="71" name="Rectangle 70">
            <a:extLst>
              <a:ext uri="{FF2B5EF4-FFF2-40B4-BE49-F238E27FC236}">
                <a16:creationId xmlns:a16="http://schemas.microsoft.com/office/drawing/2014/main" id="{11C59EDF-5A1E-404D-B55D-8AEA5D8D6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10" y="0"/>
            <a:ext cx="4636008" cy="6858000"/>
          </a:xfrm>
          <a:prstGeom prst="rect">
            <a:avLst/>
          </a:prstGeom>
          <a:solidFill>
            <a:srgbClr val="435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FEE0385D-4151-43AA-9C6B-0365E1031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104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cdn.lifehack.org/wp-content/uploads/2013/05/knowledge.jp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853944" y="803049"/>
            <a:ext cx="2040940" cy="510235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6421035" y="2236325"/>
            <a:ext cx="5129784" cy="2385349"/>
          </a:xfrm>
          <a:prstGeom prst="rect">
            <a:avLst/>
          </a:prstGeom>
        </p:spPr>
      </p:pic>
      <p:sp>
        <p:nvSpPr>
          <p:cNvPr id="14" name="Rectangle 13">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641180" y="2281211"/>
            <a:ext cx="5129784" cy="2295578"/>
          </a:xfrm>
          <a:prstGeom prst="rect">
            <a:avLst/>
          </a:prstGeom>
        </p:spPr>
      </p:pic>
    </p:spTree>
    <p:extLst>
      <p:ext uri="{BB962C8B-B14F-4D97-AF65-F5344CB8AC3E}">
        <p14:creationId xmlns:p14="http://schemas.microsoft.com/office/powerpoint/2010/main" val="3217441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GB">
                <a:solidFill>
                  <a:schemeClr val="accent1"/>
                </a:solidFill>
              </a:rPr>
              <a:t>Reading questions you could use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963877"/>
            <a:ext cx="6377769" cy="4930246"/>
          </a:xfrm>
        </p:spPr>
        <p:txBody>
          <a:bodyPr anchor="ctr">
            <a:normAutofit/>
          </a:bodyPr>
          <a:lstStyle/>
          <a:p>
            <a:pPr marL="0" indent="0">
              <a:buNone/>
            </a:pPr>
            <a:r>
              <a:rPr lang="en-GB" sz="2200" dirty="0"/>
              <a:t>How does the writer make you feel?</a:t>
            </a:r>
          </a:p>
          <a:p>
            <a:pPr marL="0" indent="0">
              <a:buNone/>
            </a:pPr>
            <a:r>
              <a:rPr lang="en-GB" sz="2200" dirty="0"/>
              <a:t>How has the writer achieved that impact?</a:t>
            </a:r>
          </a:p>
          <a:p>
            <a:pPr marL="0" indent="0">
              <a:buNone/>
            </a:pPr>
            <a:r>
              <a:rPr lang="en-GB" sz="2200" dirty="0"/>
              <a:t>What are the top three techniques the writer has used? Why?</a:t>
            </a:r>
          </a:p>
          <a:p>
            <a:pPr marL="0" indent="0">
              <a:buNone/>
            </a:pPr>
            <a:r>
              <a:rPr lang="en-GB" sz="2200" dirty="0"/>
              <a:t>How is the text organised to make the ideas more effective?</a:t>
            </a:r>
          </a:p>
          <a:p>
            <a:pPr marL="0" indent="0">
              <a:buNone/>
            </a:pPr>
            <a:r>
              <a:rPr lang="en-GB" sz="2200" dirty="0"/>
              <a:t>How does the writer grab your attention at the start?</a:t>
            </a:r>
          </a:p>
          <a:p>
            <a:pPr marL="0" indent="0">
              <a:buNone/>
            </a:pPr>
            <a:r>
              <a:rPr lang="en-GB" sz="2200" dirty="0"/>
              <a:t>How does the writer end the text?  Why end it in this way? </a:t>
            </a:r>
          </a:p>
          <a:p>
            <a:pPr marL="0" indent="0">
              <a:buNone/>
            </a:pPr>
            <a:r>
              <a:rPr lang="en-GB" sz="2200" dirty="0"/>
              <a:t>Has the writer used any other features to make the writing more successful/interesting?  What are they and how are they used?</a:t>
            </a:r>
          </a:p>
          <a:p>
            <a:pPr marL="0" indent="0">
              <a:buNone/>
            </a:pPr>
            <a:r>
              <a:rPr lang="en-GB" sz="2200" dirty="0"/>
              <a:t>What are your predictions about the text?</a:t>
            </a:r>
          </a:p>
        </p:txBody>
      </p:sp>
    </p:spTree>
    <p:extLst>
      <p:ext uri="{BB962C8B-B14F-4D97-AF65-F5344CB8AC3E}">
        <p14:creationId xmlns:p14="http://schemas.microsoft.com/office/powerpoint/2010/main" val="1367231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a:bodyPr>
          <a:lstStyle/>
          <a:p>
            <a:pPr marL="0" indent="0">
              <a:buNone/>
            </a:pPr>
            <a:r>
              <a:rPr lang="en-GB" b="1" dirty="0"/>
              <a:t>Quality above quantity</a:t>
            </a:r>
          </a:p>
          <a:p>
            <a:pPr marL="0" indent="0">
              <a:buNone/>
            </a:pPr>
            <a:r>
              <a:rPr lang="en-GB" dirty="0"/>
              <a:t>It is important to focus on the quality rather than just the quantity of your revision. This means that, whatever time you do spend revising, you try to make sure that it:</a:t>
            </a:r>
          </a:p>
          <a:p>
            <a:r>
              <a:rPr lang="en-GB" dirty="0"/>
              <a:t>is quality time;</a:t>
            </a:r>
          </a:p>
          <a:p>
            <a:r>
              <a:rPr lang="en-GB" dirty="0"/>
              <a:t>with full concentration; and</a:t>
            </a:r>
          </a:p>
          <a:p>
            <a:r>
              <a:rPr lang="en-GB" dirty="0"/>
              <a:t>with the most appropriate revision method.</a:t>
            </a:r>
          </a:p>
          <a:p>
            <a:endParaRPr lang="en-GB" dirty="0"/>
          </a:p>
        </p:txBody>
      </p:sp>
      <p:pic>
        <p:nvPicPr>
          <p:cNvPr id="10" name="Picture 9"/>
          <p:cNvPicPr>
            <a:picLocks noChangeAspect="1"/>
          </p:cNvPicPr>
          <p:nvPr/>
        </p:nvPicPr>
        <p:blipFill>
          <a:blip r:embed="rId2"/>
          <a:stretch>
            <a:fillRect/>
          </a:stretch>
        </p:blipFill>
        <p:spPr>
          <a:xfrm>
            <a:off x="798845" y="1473460"/>
            <a:ext cx="3901554" cy="3901554"/>
          </a:xfrm>
          <a:prstGeom prst="rect">
            <a:avLst/>
          </a:prstGeom>
        </p:spPr>
      </p:pic>
    </p:spTree>
    <p:extLst>
      <p:ext uri="{BB962C8B-B14F-4D97-AF65-F5344CB8AC3E}">
        <p14:creationId xmlns:p14="http://schemas.microsoft.com/office/powerpoint/2010/main" val="3845672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379172" y="1651379"/>
            <a:ext cx="11631170" cy="3616657"/>
          </a:xfrm>
          <a:prstGeom prst="rect">
            <a:avLst/>
          </a:prstGeom>
        </p:spPr>
      </p:pic>
    </p:spTree>
    <p:extLst>
      <p:ext uri="{BB962C8B-B14F-4D97-AF65-F5344CB8AC3E}">
        <p14:creationId xmlns:p14="http://schemas.microsoft.com/office/powerpoint/2010/main" val="347975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38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blooms understanding - Yahoo Image Search results - Google Chrome"/>
          <p:cNvPicPr>
            <a:picLocks noChangeAspect="1"/>
          </p:cNvPicPr>
          <p:nvPr/>
        </p:nvPicPr>
        <p:blipFill rotWithShape="1">
          <a:blip r:embed="rId2">
            <a:extLst>
              <a:ext uri="{28A0092B-C50C-407E-A947-70E740481C1C}">
                <a14:useLocalDpi xmlns:a14="http://schemas.microsoft.com/office/drawing/2010/main" val="0"/>
              </a:ext>
            </a:extLst>
          </a:blip>
          <a:srcRect l="24327" t="15618" r="42115" b="25799"/>
          <a:stretch/>
        </p:blipFill>
        <p:spPr>
          <a:xfrm>
            <a:off x="3127383" y="643467"/>
            <a:ext cx="5937234" cy="5571066"/>
          </a:xfrm>
          <a:prstGeom prst="rect">
            <a:avLst/>
          </a:prstGeom>
        </p:spPr>
      </p:pic>
    </p:spTree>
    <p:extLst>
      <p:ext uri="{BB962C8B-B14F-4D97-AF65-F5344CB8AC3E}">
        <p14:creationId xmlns:p14="http://schemas.microsoft.com/office/powerpoint/2010/main" val="2327135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Shape 7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descr="Image result for English Lit">
            <a:extLst>
              <a:ext uri="{FF2B5EF4-FFF2-40B4-BE49-F238E27FC236}">
                <a16:creationId xmlns:a16="http://schemas.microsoft.com/office/drawing/2014/main" id="{E964D84A-C147-4A8D-8174-77C803A21B1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6181" y="1633328"/>
            <a:ext cx="5462546" cy="3635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336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a:extLst>
              <a:ext uri="{FF2B5EF4-FFF2-40B4-BE49-F238E27FC236}">
                <a16:creationId xmlns:a16="http://schemas.microsoft.com/office/drawing/2014/main" id="{DBF0C159-4BC3-45D8-BF7A-721E41CF0187}"/>
              </a:ext>
            </a:extLst>
          </p:cNvPr>
          <p:cNvSpPr>
            <a:spLocks noGrp="1"/>
          </p:cNvSpPr>
          <p:nvPr>
            <p:ph type="title"/>
          </p:nvPr>
        </p:nvSpPr>
        <p:spPr>
          <a:xfrm>
            <a:off x="3971926" y="188913"/>
            <a:ext cx="4259263" cy="431800"/>
          </a:xfrm>
          <a:solidFill>
            <a:schemeClr val="bg1"/>
          </a:solidFill>
          <a:ln>
            <a:solidFill>
              <a:schemeClr val="tx1"/>
            </a:solidFill>
            <a:miter lim="800000"/>
            <a:headEnd/>
            <a:tailEnd/>
          </a:ln>
        </p:spPr>
        <p:txBody>
          <a:bodyPr/>
          <a:lstStyle/>
          <a:p>
            <a:pPr algn="ctr"/>
            <a:r>
              <a:rPr lang="en-GB" altLang="en-US" sz="2000" b="1" dirty="0"/>
              <a:t>AQA GCSE English Literature (8702)</a:t>
            </a:r>
          </a:p>
        </p:txBody>
      </p:sp>
      <p:sp>
        <p:nvSpPr>
          <p:cNvPr id="14" name="Rounded Rectangle 13">
            <a:extLst>
              <a:ext uri="{FF2B5EF4-FFF2-40B4-BE49-F238E27FC236}">
                <a16:creationId xmlns:a16="http://schemas.microsoft.com/office/drawing/2014/main" id="{F7877CC3-349D-4D4D-AED6-EF793FF11428}"/>
              </a:ext>
            </a:extLst>
          </p:cNvPr>
          <p:cNvSpPr/>
          <p:nvPr/>
        </p:nvSpPr>
        <p:spPr>
          <a:xfrm>
            <a:off x="411613" y="714288"/>
            <a:ext cx="3526975" cy="2038524"/>
          </a:xfrm>
          <a:prstGeom prst="roundRect">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Paper 1: </a:t>
            </a:r>
          </a:p>
          <a:p>
            <a:pPr algn="ctr">
              <a:defRPr/>
            </a:pPr>
            <a:r>
              <a:rPr lang="en-GB" sz="1600" dirty="0"/>
              <a:t>Shakespeare and the C19th Novel</a:t>
            </a:r>
          </a:p>
          <a:p>
            <a:pPr algn="ctr">
              <a:defRPr/>
            </a:pPr>
            <a:r>
              <a:rPr lang="en-GB" sz="1400" dirty="0"/>
              <a:t>2 sections each worth 30 marks with 4 marks available for AO4 in Section A</a:t>
            </a:r>
          </a:p>
          <a:p>
            <a:pPr algn="ctr">
              <a:defRPr/>
            </a:pPr>
            <a:r>
              <a:rPr lang="en-GB" sz="1400" i="1" dirty="0"/>
              <a:t>Exam: 1 hour, 45 mins</a:t>
            </a:r>
          </a:p>
          <a:p>
            <a:pPr algn="ctr">
              <a:defRPr/>
            </a:pPr>
            <a:r>
              <a:rPr lang="en-GB" sz="1400" i="1" dirty="0"/>
              <a:t>40%</a:t>
            </a:r>
          </a:p>
        </p:txBody>
      </p:sp>
      <p:sp>
        <p:nvSpPr>
          <p:cNvPr id="15" name="Rounded Rectangle 14">
            <a:extLst>
              <a:ext uri="{FF2B5EF4-FFF2-40B4-BE49-F238E27FC236}">
                <a16:creationId xmlns:a16="http://schemas.microsoft.com/office/drawing/2014/main" id="{7927BEAA-7E79-4779-801E-31CF5DE26F63}"/>
              </a:ext>
            </a:extLst>
          </p:cNvPr>
          <p:cNvSpPr/>
          <p:nvPr/>
        </p:nvSpPr>
        <p:spPr>
          <a:xfrm>
            <a:off x="8253412" y="713064"/>
            <a:ext cx="3526975" cy="2122212"/>
          </a:xfrm>
          <a:prstGeom prst="roundRect">
            <a:avLst/>
          </a:prstGeom>
          <a:solidFill>
            <a:srgbClr val="00B0F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1" dirty="0"/>
          </a:p>
          <a:p>
            <a:pPr algn="ctr">
              <a:defRPr/>
            </a:pPr>
            <a:r>
              <a:rPr lang="en-GB" b="1" dirty="0"/>
              <a:t>Paper 2:</a:t>
            </a:r>
            <a:r>
              <a:rPr lang="en-GB" dirty="0"/>
              <a:t> </a:t>
            </a:r>
          </a:p>
          <a:p>
            <a:pPr algn="ctr">
              <a:defRPr/>
            </a:pPr>
            <a:r>
              <a:rPr lang="en-GB" sz="1600" dirty="0"/>
              <a:t>Modern texts and poetry</a:t>
            </a:r>
          </a:p>
          <a:p>
            <a:pPr algn="ctr">
              <a:defRPr/>
            </a:pPr>
            <a:r>
              <a:rPr lang="en-GB" sz="1400" dirty="0"/>
              <a:t>Sections A and B are worth 30 marks each.</a:t>
            </a:r>
          </a:p>
          <a:p>
            <a:pPr algn="ctr">
              <a:defRPr/>
            </a:pPr>
            <a:r>
              <a:rPr lang="en-GB" sz="1400" dirty="0"/>
              <a:t>Section C is worth 32 marks across 2 questions.</a:t>
            </a:r>
          </a:p>
          <a:p>
            <a:pPr algn="ctr">
              <a:defRPr/>
            </a:pPr>
            <a:r>
              <a:rPr lang="en-GB" sz="1400" dirty="0"/>
              <a:t>  4 marks are available for AO4 in Section A.</a:t>
            </a:r>
          </a:p>
          <a:p>
            <a:pPr algn="ctr">
              <a:defRPr/>
            </a:pPr>
            <a:r>
              <a:rPr lang="en-GB" sz="1400" i="1" dirty="0"/>
              <a:t>Exam: 2 hours, 15 mins</a:t>
            </a:r>
          </a:p>
          <a:p>
            <a:pPr algn="ctr">
              <a:defRPr/>
            </a:pPr>
            <a:r>
              <a:rPr lang="en-GB" sz="1400" i="1" dirty="0"/>
              <a:t>60%</a:t>
            </a:r>
          </a:p>
          <a:p>
            <a:pPr algn="ctr">
              <a:defRPr/>
            </a:pPr>
            <a:endParaRPr lang="en-GB" sz="1600" i="1" dirty="0"/>
          </a:p>
        </p:txBody>
      </p:sp>
      <p:sp>
        <p:nvSpPr>
          <p:cNvPr id="8197" name="TextBox 17">
            <a:extLst>
              <a:ext uri="{FF2B5EF4-FFF2-40B4-BE49-F238E27FC236}">
                <a16:creationId xmlns:a16="http://schemas.microsoft.com/office/drawing/2014/main" id="{D3A8D121-0D5F-4866-B801-C31FD3657B9E}"/>
              </a:ext>
            </a:extLst>
          </p:cNvPr>
          <p:cNvSpPr txBox="1">
            <a:spLocks noChangeArrowheads="1"/>
          </p:cNvSpPr>
          <p:nvPr/>
        </p:nvSpPr>
        <p:spPr bwMode="auto">
          <a:xfrm>
            <a:off x="251670" y="3065519"/>
            <a:ext cx="4160939" cy="1631216"/>
          </a:xfrm>
          <a:prstGeom prst="rect">
            <a:avLst/>
          </a:prstGeom>
          <a:solidFill>
            <a:schemeClr val="accent1"/>
          </a:solidFill>
          <a:ln w="9525">
            <a:solidFill>
              <a:srgbClr val="FF3399"/>
            </a:solidFill>
            <a:miter lim="800000"/>
            <a:headEnd/>
            <a:tailEnd/>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b="1" dirty="0"/>
              <a:t>Section A: Shakespeare  (20%)</a:t>
            </a:r>
          </a:p>
          <a:p>
            <a:pPr algn="ctr"/>
            <a:r>
              <a:rPr lang="en-GB" altLang="en-US" i="1" dirty="0"/>
              <a:t>Romeo and Juliet</a:t>
            </a:r>
          </a:p>
          <a:p>
            <a:pPr algn="ctr"/>
            <a:r>
              <a:rPr lang="en-GB" altLang="en-US" sz="1600" dirty="0"/>
              <a:t>(55 mins)</a:t>
            </a:r>
            <a:r>
              <a:rPr lang="en-GB" altLang="en-US" sz="1600" i="1" dirty="0"/>
              <a:t>  </a:t>
            </a:r>
            <a:r>
              <a:rPr lang="en-GB" altLang="en-US" sz="1600" dirty="0"/>
              <a:t>Total marks = 30 +4 for AO4</a:t>
            </a:r>
            <a:endParaRPr lang="en-GB" altLang="en-US" sz="1600" i="1" dirty="0"/>
          </a:p>
          <a:p>
            <a:pPr algn="ctr"/>
            <a:r>
              <a:rPr lang="en-GB" altLang="en-US" sz="1600" b="1" dirty="0"/>
              <a:t>An extract from the play is provided for students to write about in detail.  Then they also need to write about the play as a whole.</a:t>
            </a:r>
          </a:p>
        </p:txBody>
      </p:sp>
      <p:sp>
        <p:nvSpPr>
          <p:cNvPr id="19" name="TextBox 18">
            <a:extLst>
              <a:ext uri="{FF2B5EF4-FFF2-40B4-BE49-F238E27FC236}">
                <a16:creationId xmlns:a16="http://schemas.microsoft.com/office/drawing/2014/main" id="{1D8AC93F-9A25-4983-AE90-10FA2059C61C}"/>
              </a:ext>
            </a:extLst>
          </p:cNvPr>
          <p:cNvSpPr txBox="1"/>
          <p:nvPr/>
        </p:nvSpPr>
        <p:spPr>
          <a:xfrm>
            <a:off x="251670" y="4876007"/>
            <a:ext cx="4160939" cy="1631216"/>
          </a:xfrm>
          <a:prstGeom prst="rect">
            <a:avLst/>
          </a:prstGeom>
          <a:solidFill>
            <a:schemeClr val="accent1"/>
          </a:solidFill>
          <a:ln>
            <a:solidFill>
              <a:srgbClr val="FF3399"/>
            </a:solidFill>
          </a:ln>
        </p:spPr>
        <p:txBody>
          <a:bodyPr wrap="square">
            <a:spAutoFit/>
          </a:bodyPr>
          <a:lstStyle/>
          <a:p>
            <a:pPr algn="ctr">
              <a:defRPr/>
            </a:pPr>
            <a:r>
              <a:rPr lang="en-GB" b="1" dirty="0"/>
              <a:t> Section B: C19th Novel (20%)</a:t>
            </a:r>
          </a:p>
          <a:p>
            <a:pPr algn="ctr">
              <a:defRPr/>
            </a:pPr>
            <a:r>
              <a:rPr lang="en-GB" i="1" dirty="0"/>
              <a:t>The Sign of Four</a:t>
            </a:r>
          </a:p>
          <a:p>
            <a:pPr algn="ctr">
              <a:defRPr/>
            </a:pPr>
            <a:r>
              <a:rPr lang="en-GB" sz="1600" dirty="0"/>
              <a:t>(50 mins) Total marks = 30</a:t>
            </a:r>
          </a:p>
          <a:p>
            <a:pPr algn="ctr">
              <a:defRPr/>
            </a:pPr>
            <a:r>
              <a:rPr lang="en-GB" altLang="en-US" sz="1600" b="1" dirty="0"/>
              <a:t>An extract from the novel is provided for students to write about in detail.  Then they also need to write about the novel as a whole.</a:t>
            </a:r>
            <a:endParaRPr lang="en-GB" sz="1600" b="1" dirty="0"/>
          </a:p>
        </p:txBody>
      </p:sp>
      <p:sp>
        <p:nvSpPr>
          <p:cNvPr id="20" name="TextBox 19">
            <a:extLst>
              <a:ext uri="{FF2B5EF4-FFF2-40B4-BE49-F238E27FC236}">
                <a16:creationId xmlns:a16="http://schemas.microsoft.com/office/drawing/2014/main" id="{A564DED1-A3A0-4E0D-89E2-772DD68F3137}"/>
              </a:ext>
            </a:extLst>
          </p:cNvPr>
          <p:cNvSpPr txBox="1"/>
          <p:nvPr/>
        </p:nvSpPr>
        <p:spPr>
          <a:xfrm>
            <a:off x="7143575" y="2920332"/>
            <a:ext cx="4978400" cy="1015663"/>
          </a:xfrm>
          <a:prstGeom prst="rect">
            <a:avLst/>
          </a:prstGeom>
          <a:solidFill>
            <a:srgbClr val="00B0F0"/>
          </a:solidFill>
          <a:ln>
            <a:solidFill>
              <a:srgbClr val="002060"/>
            </a:solidFill>
          </a:ln>
        </p:spPr>
        <p:txBody>
          <a:bodyPr>
            <a:spAutoFit/>
          </a:bodyPr>
          <a:lstStyle/>
          <a:p>
            <a:pPr algn="ctr">
              <a:defRPr/>
            </a:pPr>
            <a:r>
              <a:rPr lang="en-GB" b="1" dirty="0"/>
              <a:t>Section A Post-1914 Drama   (20%)</a:t>
            </a:r>
          </a:p>
          <a:p>
            <a:pPr algn="ctr">
              <a:defRPr/>
            </a:pPr>
            <a:r>
              <a:rPr lang="en-GB" sz="1400" i="1" dirty="0"/>
              <a:t>An Inspector Calls</a:t>
            </a:r>
          </a:p>
          <a:p>
            <a:pPr algn="ctr">
              <a:defRPr/>
            </a:pPr>
            <a:r>
              <a:rPr lang="en-GB" sz="1400" dirty="0"/>
              <a:t>(45 mins) Total marks = 30 + 4 for AO4</a:t>
            </a:r>
          </a:p>
          <a:p>
            <a:pPr algn="ctr">
              <a:defRPr/>
            </a:pPr>
            <a:r>
              <a:rPr lang="en-GB" sz="1400" b="1" dirty="0"/>
              <a:t>A choice of 2 questions.  Students must complete just 1.</a:t>
            </a:r>
          </a:p>
        </p:txBody>
      </p:sp>
      <p:sp>
        <p:nvSpPr>
          <p:cNvPr id="21" name="TextBox 20">
            <a:extLst>
              <a:ext uri="{FF2B5EF4-FFF2-40B4-BE49-F238E27FC236}">
                <a16:creationId xmlns:a16="http://schemas.microsoft.com/office/drawing/2014/main" id="{E20ED160-7BBF-45BC-AC30-315F3138320F}"/>
              </a:ext>
            </a:extLst>
          </p:cNvPr>
          <p:cNvSpPr txBox="1"/>
          <p:nvPr/>
        </p:nvSpPr>
        <p:spPr>
          <a:xfrm>
            <a:off x="7143575" y="4005643"/>
            <a:ext cx="4968875" cy="1446550"/>
          </a:xfrm>
          <a:prstGeom prst="rect">
            <a:avLst/>
          </a:prstGeom>
          <a:solidFill>
            <a:srgbClr val="00B0F0"/>
          </a:solidFill>
          <a:ln>
            <a:solidFill>
              <a:srgbClr val="002060"/>
            </a:solidFill>
          </a:ln>
        </p:spPr>
        <p:txBody>
          <a:bodyPr>
            <a:spAutoFit/>
          </a:bodyPr>
          <a:lstStyle/>
          <a:p>
            <a:pPr algn="ctr">
              <a:defRPr/>
            </a:pPr>
            <a:r>
              <a:rPr lang="en-GB" b="1" dirty="0"/>
              <a:t>Section B (20%)</a:t>
            </a:r>
          </a:p>
          <a:p>
            <a:pPr algn="ctr">
              <a:defRPr/>
            </a:pPr>
            <a:r>
              <a:rPr lang="en-GB" sz="1400" i="1" dirty="0"/>
              <a:t>Love and Relationships poetry anthology</a:t>
            </a:r>
          </a:p>
          <a:p>
            <a:pPr algn="ctr">
              <a:defRPr/>
            </a:pPr>
            <a:r>
              <a:rPr lang="en-GB" sz="1400" dirty="0"/>
              <a:t>(45 mins) Total marks= 30</a:t>
            </a:r>
          </a:p>
          <a:p>
            <a:pPr algn="ctr">
              <a:defRPr/>
            </a:pPr>
            <a:r>
              <a:rPr lang="en-GB" sz="1400" b="1" dirty="0"/>
              <a:t>1 question with one named poem from the 15 studying during the course to be printed.  Students must compare the printed poem and another poem, of their choice, from the 15.</a:t>
            </a:r>
          </a:p>
        </p:txBody>
      </p:sp>
      <p:sp>
        <p:nvSpPr>
          <p:cNvPr id="42" name="Rounded Rectangle 41">
            <a:extLst>
              <a:ext uri="{FF2B5EF4-FFF2-40B4-BE49-F238E27FC236}">
                <a16:creationId xmlns:a16="http://schemas.microsoft.com/office/drawing/2014/main" id="{F2E0A545-5DAE-4F61-95B3-3653DC76A525}"/>
              </a:ext>
            </a:extLst>
          </p:cNvPr>
          <p:cNvSpPr/>
          <p:nvPr/>
        </p:nvSpPr>
        <p:spPr>
          <a:xfrm>
            <a:off x="4412609" y="908050"/>
            <a:ext cx="2770188" cy="1651000"/>
          </a:xfrm>
          <a:prstGeom prst="roundRect">
            <a:avLst/>
          </a:prstGeom>
          <a:solidFill>
            <a:schemeClr val="bg1"/>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en-GB" sz="1600" dirty="0">
                <a:solidFill>
                  <a:schemeClr val="tx1"/>
                </a:solidFill>
              </a:rPr>
              <a:t>100% examination in Year 11</a:t>
            </a:r>
          </a:p>
          <a:p>
            <a:pPr marL="285750" indent="-285750">
              <a:buFont typeface="Arial" panose="020B0604020202020204" pitchFamily="34" charset="0"/>
              <a:buChar char="•"/>
              <a:defRPr/>
            </a:pPr>
            <a:r>
              <a:rPr lang="en-GB" sz="1600" dirty="0">
                <a:solidFill>
                  <a:schemeClr val="tx1"/>
                </a:solidFill>
              </a:rPr>
              <a:t>Graded 9-1 (9 being highest)</a:t>
            </a:r>
          </a:p>
        </p:txBody>
      </p:sp>
      <p:sp>
        <p:nvSpPr>
          <p:cNvPr id="8202" name="TextBox 11">
            <a:extLst>
              <a:ext uri="{FF2B5EF4-FFF2-40B4-BE49-F238E27FC236}">
                <a16:creationId xmlns:a16="http://schemas.microsoft.com/office/drawing/2014/main" id="{6BFEE224-1A70-4A4D-B117-EF30B4123676}"/>
              </a:ext>
            </a:extLst>
          </p:cNvPr>
          <p:cNvSpPr txBox="1">
            <a:spLocks noChangeArrowheads="1"/>
          </p:cNvSpPr>
          <p:nvPr/>
        </p:nvSpPr>
        <p:spPr bwMode="auto">
          <a:xfrm>
            <a:off x="7067375" y="5530314"/>
            <a:ext cx="5054600" cy="1138773"/>
          </a:xfrm>
          <a:prstGeom prst="rect">
            <a:avLst/>
          </a:prstGeom>
          <a:solidFill>
            <a:srgbClr val="00B0F0"/>
          </a:solidFill>
          <a:ln w="9525">
            <a:solidFill>
              <a:srgbClr val="7030A0"/>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b="1" dirty="0"/>
              <a:t>Section C Unseen Poetry (20%)</a:t>
            </a:r>
          </a:p>
          <a:p>
            <a:pPr algn="ctr"/>
            <a:r>
              <a:rPr lang="en-GB" altLang="en-US" sz="1400" dirty="0"/>
              <a:t>(45 mins split into 30 mins and 15 mins) Total marks= 32</a:t>
            </a:r>
          </a:p>
          <a:p>
            <a:pPr algn="ctr"/>
            <a:r>
              <a:rPr lang="en-GB" altLang="en-US" sz="1200" b="1" dirty="0"/>
              <a:t>Question 27.1- 1 unseen poem response  linked to a given focus- 24 marks</a:t>
            </a:r>
          </a:p>
          <a:p>
            <a:pPr algn="ctr"/>
            <a:r>
              <a:rPr lang="en-GB" altLang="en-US" sz="1200" b="1" dirty="0"/>
              <a:t>Question 27.2 The first unseen poem and a second unseen poem to be compared for AO2 only- 8 marks.</a:t>
            </a:r>
          </a:p>
        </p:txBody>
      </p:sp>
      <p:sp>
        <p:nvSpPr>
          <p:cNvPr id="2" name="TextBox 1">
            <a:extLst>
              <a:ext uri="{FF2B5EF4-FFF2-40B4-BE49-F238E27FC236}">
                <a16:creationId xmlns:a16="http://schemas.microsoft.com/office/drawing/2014/main" id="{23F2A32A-2A1A-48BE-8023-D0AB09E6E916}"/>
              </a:ext>
            </a:extLst>
          </p:cNvPr>
          <p:cNvSpPr txBox="1"/>
          <p:nvPr/>
        </p:nvSpPr>
        <p:spPr>
          <a:xfrm>
            <a:off x="4605556" y="3141083"/>
            <a:ext cx="2281805" cy="3477875"/>
          </a:xfrm>
          <a:prstGeom prst="rect">
            <a:avLst/>
          </a:prstGeom>
          <a:solidFill>
            <a:srgbClr val="FFFF00"/>
          </a:solidFill>
          <a:ln w="57150">
            <a:solidFill>
              <a:schemeClr val="tx1"/>
            </a:solidFill>
          </a:ln>
        </p:spPr>
        <p:txBody>
          <a:bodyPr wrap="square" rtlCol="0">
            <a:spAutoFit/>
          </a:bodyPr>
          <a:lstStyle/>
          <a:p>
            <a:r>
              <a:rPr lang="en-GB" sz="2000" dirty="0"/>
              <a:t>AO1 and AO2 are assessed in all 30 and 24 mark questions on the paper.</a:t>
            </a:r>
          </a:p>
          <a:p>
            <a:r>
              <a:rPr lang="en-GB" sz="2000" dirty="0"/>
              <a:t>AO3 is assessed in sections A and B of both papers. </a:t>
            </a:r>
          </a:p>
          <a:p>
            <a:r>
              <a:rPr lang="en-GB" sz="2000" dirty="0"/>
              <a:t>Paper 2, question 27.2 assesses AO2 only. </a:t>
            </a:r>
          </a:p>
        </p:txBody>
      </p:sp>
    </p:spTree>
    <p:extLst>
      <p:ext uri="{BB962C8B-B14F-4D97-AF65-F5344CB8AC3E}">
        <p14:creationId xmlns:p14="http://schemas.microsoft.com/office/powerpoint/2010/main" val="2753544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a:solidFill>
                  <a:srgbClr val="FFFFFF"/>
                </a:solidFill>
              </a:rPr>
              <a:t>Literature texts- Must</a:t>
            </a:r>
          </a:p>
        </p:txBody>
      </p:sp>
      <p:graphicFrame>
        <p:nvGraphicFramePr>
          <p:cNvPr id="5" name="Content Placeholder 2">
            <a:extLst>
              <a:ext uri="{FF2B5EF4-FFF2-40B4-BE49-F238E27FC236}">
                <a16:creationId xmlns:a16="http://schemas.microsoft.com/office/drawing/2014/main" id="{D3E3DEC5-B384-4259-94F6-F640F6A1966D}"/>
              </a:ext>
            </a:extLst>
          </p:cNvPr>
          <p:cNvGraphicFramePr>
            <a:graphicFrameLocks noGrp="1"/>
          </p:cNvGraphicFramePr>
          <p:nvPr>
            <p:ph idx="1"/>
            <p:extLst>
              <p:ext uri="{D42A27DB-BD31-4B8C-83A1-F6EECF244321}">
                <p14:modId xmlns:p14="http://schemas.microsoft.com/office/powerpoint/2010/main" val="323944512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9732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dirty="0">
                <a:solidFill>
                  <a:srgbClr val="FFFFFF"/>
                </a:solidFill>
              </a:rPr>
              <a:t>Literature texts- Should</a:t>
            </a:r>
          </a:p>
        </p:txBody>
      </p:sp>
      <p:graphicFrame>
        <p:nvGraphicFramePr>
          <p:cNvPr id="5" name="Content Placeholder 2">
            <a:extLst>
              <a:ext uri="{FF2B5EF4-FFF2-40B4-BE49-F238E27FC236}">
                <a16:creationId xmlns:a16="http://schemas.microsoft.com/office/drawing/2014/main" id="{D3E3DEC5-B384-4259-94F6-F640F6A1966D}"/>
              </a:ext>
            </a:extLst>
          </p:cNvPr>
          <p:cNvGraphicFramePr>
            <a:graphicFrameLocks noGrp="1"/>
          </p:cNvGraphicFramePr>
          <p:nvPr>
            <p:ph idx="1"/>
            <p:extLst>
              <p:ext uri="{D42A27DB-BD31-4B8C-83A1-F6EECF244321}">
                <p14:modId xmlns:p14="http://schemas.microsoft.com/office/powerpoint/2010/main" val="91291626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1622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a:solidFill>
                  <a:srgbClr val="FFFFFF"/>
                </a:solidFill>
              </a:rPr>
              <a:t>Active ways to revise Literature texts</a:t>
            </a:r>
          </a:p>
        </p:txBody>
      </p:sp>
      <p:graphicFrame>
        <p:nvGraphicFramePr>
          <p:cNvPr id="5" name="Content Placeholder 2">
            <a:extLst>
              <a:ext uri="{FF2B5EF4-FFF2-40B4-BE49-F238E27FC236}">
                <a16:creationId xmlns:a16="http://schemas.microsoft.com/office/drawing/2014/main" id="{C41B4C84-4BA3-4916-ADC1-888655F502E6}"/>
              </a:ext>
            </a:extLst>
          </p:cNvPr>
          <p:cNvGraphicFramePr>
            <a:graphicFrameLocks noGrp="1"/>
          </p:cNvGraphicFramePr>
          <p:nvPr>
            <p:ph idx="1"/>
            <p:extLst>
              <p:ext uri="{D42A27DB-BD31-4B8C-83A1-F6EECF244321}">
                <p14:modId xmlns:p14="http://schemas.microsoft.com/office/powerpoint/2010/main" val="2996897336"/>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8621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1412488"/>
            <a:ext cx="2899189" cy="4363844"/>
          </a:xfrm>
        </p:spPr>
        <p:txBody>
          <a:bodyPr anchor="t">
            <a:normAutofit/>
          </a:bodyPr>
          <a:lstStyle/>
          <a:p>
            <a:r>
              <a:rPr lang="en-GB" sz="4000" dirty="0">
                <a:solidFill>
                  <a:srgbClr val="FFFFFF"/>
                </a:solidFill>
              </a:rPr>
              <a:t>Other approaches to consider</a:t>
            </a:r>
          </a:p>
        </p:txBody>
      </p:sp>
      <p:sp>
        <p:nvSpPr>
          <p:cNvPr id="3" name="Content Placeholder 2"/>
          <p:cNvSpPr>
            <a:spLocks noGrp="1"/>
          </p:cNvSpPr>
          <p:nvPr>
            <p:ph sz="half" idx="1"/>
          </p:nvPr>
        </p:nvSpPr>
        <p:spPr>
          <a:xfrm>
            <a:off x="4380855" y="1412489"/>
            <a:ext cx="3427283" cy="4363844"/>
          </a:xfrm>
        </p:spPr>
        <p:txBody>
          <a:bodyPr>
            <a:normAutofit/>
          </a:bodyPr>
          <a:lstStyle/>
          <a:p>
            <a:pPr marL="0" indent="0">
              <a:buNone/>
            </a:pPr>
            <a:endParaRPr lang="en-GB" sz="1700" dirty="0"/>
          </a:p>
          <a:p>
            <a:r>
              <a:rPr lang="en-GB" sz="1700" dirty="0"/>
              <a:t>Re reading notes from class</a:t>
            </a:r>
          </a:p>
          <a:p>
            <a:r>
              <a:rPr lang="en-GB" sz="1700" dirty="0"/>
              <a:t>Turning notes into another format e.g. poems, newspaper articles.</a:t>
            </a:r>
          </a:p>
          <a:p>
            <a:r>
              <a:rPr lang="en-GB" sz="1700" dirty="0"/>
              <a:t>Sticking post-it notes around your house/room</a:t>
            </a:r>
          </a:p>
          <a:p>
            <a:r>
              <a:rPr lang="en-GB" sz="1700" dirty="0"/>
              <a:t>Testing yourself by creating quizzes</a:t>
            </a:r>
          </a:p>
          <a:p>
            <a:r>
              <a:rPr lang="en-GB" sz="1700" dirty="0"/>
              <a:t>Mnemonics</a:t>
            </a:r>
          </a:p>
          <a:p>
            <a:r>
              <a:rPr lang="en-GB" sz="1700" dirty="0"/>
              <a:t>A4 placemats</a:t>
            </a:r>
          </a:p>
          <a:p>
            <a:r>
              <a:rPr lang="en-GB" sz="1700" dirty="0"/>
              <a:t>Five fantastic points</a:t>
            </a:r>
          </a:p>
          <a:p>
            <a:pPr marL="0" indent="0">
              <a:buNone/>
            </a:pPr>
            <a:endParaRPr lang="en-GB" sz="17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8451604" y="1412489"/>
            <a:ext cx="3197701" cy="4363844"/>
          </a:xfrm>
        </p:spPr>
        <p:txBody>
          <a:bodyPr>
            <a:normAutofit/>
          </a:bodyPr>
          <a:lstStyle/>
          <a:p>
            <a:pPr marL="0" indent="0">
              <a:buNone/>
            </a:pPr>
            <a:endParaRPr lang="en-GB" sz="1600" dirty="0"/>
          </a:p>
          <a:p>
            <a:r>
              <a:rPr lang="en-GB" sz="1600" dirty="0"/>
              <a:t>Use different colour pens</a:t>
            </a:r>
          </a:p>
          <a:p>
            <a:r>
              <a:rPr lang="en-GB" sz="1600" dirty="0"/>
              <a:t>Use mind maps on A3 paper</a:t>
            </a:r>
          </a:p>
          <a:p>
            <a:r>
              <a:rPr lang="en-GB" sz="1600" dirty="0"/>
              <a:t>On line  e.g. Kahoot, </a:t>
            </a:r>
            <a:r>
              <a:rPr lang="en-GB" sz="1600" dirty="0" err="1"/>
              <a:t>pinterest</a:t>
            </a:r>
            <a:endParaRPr lang="en-GB" sz="1600" dirty="0"/>
          </a:p>
          <a:p>
            <a:r>
              <a:rPr lang="en-GB" sz="1600" dirty="0"/>
              <a:t>BBC Bitesize</a:t>
            </a:r>
          </a:p>
          <a:p>
            <a:r>
              <a:rPr lang="en-GB" sz="1600" dirty="0"/>
              <a:t>Study guides</a:t>
            </a:r>
          </a:p>
          <a:p>
            <a:r>
              <a:rPr lang="en-GB" sz="1600" dirty="0"/>
              <a:t>You tube videos- watching them and making one?</a:t>
            </a:r>
          </a:p>
          <a:p>
            <a:r>
              <a:rPr lang="en-GB" sz="1600" dirty="0"/>
              <a:t>School revision sessions- Masterclasses Tuesday lunchtime</a:t>
            </a:r>
          </a:p>
          <a:p>
            <a:r>
              <a:rPr lang="en-GB" sz="1600" dirty="0"/>
              <a:t>Flashcards</a:t>
            </a:r>
          </a:p>
          <a:p>
            <a:r>
              <a:rPr lang="en-GB" sz="1600" dirty="0"/>
              <a:t>Make a podcast/CDs</a:t>
            </a:r>
          </a:p>
          <a:p>
            <a:endParaRPr lang="en-GB" sz="1600" dirty="0"/>
          </a:p>
        </p:txBody>
      </p:sp>
    </p:spTree>
    <p:extLst>
      <p:ext uri="{BB962C8B-B14F-4D97-AF65-F5344CB8AC3E}">
        <p14:creationId xmlns:p14="http://schemas.microsoft.com/office/powerpoint/2010/main" val="3961327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7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A5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7" name="Picture 7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Shape 7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Image result for english language">
            <a:extLst>
              <a:ext uri="{FF2B5EF4-FFF2-40B4-BE49-F238E27FC236}">
                <a16:creationId xmlns:a16="http://schemas.microsoft.com/office/drawing/2014/main" id="{EB9A2948-2CCB-43D5-81BE-352D3DEA9F0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6181" y="1633328"/>
            <a:ext cx="5462546" cy="3635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985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FF2B5EF4-FFF2-40B4-BE49-F238E27FC236}">
                <a16:creationId xmlns:a16="http://schemas.microsoft.com/office/drawing/2014/main" id="{C3F04E0E-B210-4AF6-9CA6-FCB3FBA03284}"/>
              </a:ext>
            </a:extLst>
          </p:cNvPr>
          <p:cNvSpPr>
            <a:spLocks noGrp="1"/>
          </p:cNvSpPr>
          <p:nvPr>
            <p:ph type="title"/>
          </p:nvPr>
        </p:nvSpPr>
        <p:spPr>
          <a:xfrm>
            <a:off x="3966368" y="71439"/>
            <a:ext cx="4259263" cy="431800"/>
          </a:xfrm>
          <a:solidFill>
            <a:schemeClr val="bg1"/>
          </a:solidFill>
          <a:ln>
            <a:solidFill>
              <a:schemeClr val="tx1"/>
            </a:solidFill>
            <a:miter lim="800000"/>
            <a:headEnd/>
            <a:tailEnd/>
          </a:ln>
        </p:spPr>
        <p:txBody>
          <a:bodyPr/>
          <a:lstStyle/>
          <a:p>
            <a:pPr algn="ctr"/>
            <a:r>
              <a:rPr lang="en-GB" altLang="en-US" sz="2000" b="1" dirty="0"/>
              <a:t>AQA GCSE English Language (8700)</a:t>
            </a:r>
          </a:p>
        </p:txBody>
      </p:sp>
      <p:sp>
        <p:nvSpPr>
          <p:cNvPr id="14" name="Rounded Rectangle 13">
            <a:extLst>
              <a:ext uri="{FF2B5EF4-FFF2-40B4-BE49-F238E27FC236}">
                <a16:creationId xmlns:a16="http://schemas.microsoft.com/office/drawing/2014/main" id="{8F7F9AAB-615E-4A5B-A025-D7A21581FF24}"/>
              </a:ext>
            </a:extLst>
          </p:cNvPr>
          <p:cNvSpPr/>
          <p:nvPr/>
        </p:nvSpPr>
        <p:spPr>
          <a:xfrm>
            <a:off x="454022" y="656829"/>
            <a:ext cx="2746375" cy="2160587"/>
          </a:xfrm>
          <a:prstGeom prst="roundRect">
            <a:avLst/>
          </a:prstGeom>
          <a:solidFill>
            <a:srgbClr val="00B05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Paper 1: </a:t>
            </a:r>
          </a:p>
          <a:p>
            <a:pPr algn="ctr">
              <a:defRPr/>
            </a:pPr>
            <a:r>
              <a:rPr lang="en-GB" sz="1600" dirty="0"/>
              <a:t>Explorations in creative reading and writing</a:t>
            </a:r>
          </a:p>
          <a:p>
            <a:pPr algn="ctr">
              <a:defRPr/>
            </a:pPr>
            <a:r>
              <a:rPr lang="en-GB" sz="1600" dirty="0"/>
              <a:t>2 sections each worth 40 marks.  Total marks: 80 </a:t>
            </a:r>
          </a:p>
          <a:p>
            <a:pPr algn="ctr">
              <a:defRPr/>
            </a:pPr>
            <a:r>
              <a:rPr lang="en-GB" sz="1600" i="1" dirty="0"/>
              <a:t>Exam: 1 hour, 45 mins</a:t>
            </a:r>
          </a:p>
          <a:p>
            <a:pPr algn="ctr">
              <a:defRPr/>
            </a:pPr>
            <a:r>
              <a:rPr lang="en-GB" sz="1600" i="1" dirty="0"/>
              <a:t>50%</a:t>
            </a:r>
          </a:p>
        </p:txBody>
      </p:sp>
      <p:sp>
        <p:nvSpPr>
          <p:cNvPr id="15" name="Rounded Rectangle 14">
            <a:extLst>
              <a:ext uri="{FF2B5EF4-FFF2-40B4-BE49-F238E27FC236}">
                <a16:creationId xmlns:a16="http://schemas.microsoft.com/office/drawing/2014/main" id="{4AA5E349-C5C1-4489-BDFF-513A37FA94E8}"/>
              </a:ext>
            </a:extLst>
          </p:cNvPr>
          <p:cNvSpPr/>
          <p:nvPr/>
        </p:nvSpPr>
        <p:spPr>
          <a:xfrm>
            <a:off x="4840767" y="648610"/>
            <a:ext cx="2746375" cy="2160587"/>
          </a:xfrm>
          <a:prstGeom prst="roundRect">
            <a:avLst/>
          </a:prstGeom>
          <a:solidFill>
            <a:schemeClr val="accent6">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1" dirty="0"/>
          </a:p>
          <a:p>
            <a:pPr algn="ctr">
              <a:defRPr/>
            </a:pPr>
            <a:r>
              <a:rPr lang="en-GB" b="1" dirty="0">
                <a:solidFill>
                  <a:schemeClr val="tx1"/>
                </a:solidFill>
              </a:rPr>
              <a:t>Paper 2:</a:t>
            </a:r>
            <a:r>
              <a:rPr lang="en-GB" dirty="0">
                <a:solidFill>
                  <a:schemeClr val="tx1"/>
                </a:solidFill>
              </a:rPr>
              <a:t> </a:t>
            </a:r>
          </a:p>
          <a:p>
            <a:pPr algn="ctr">
              <a:defRPr/>
            </a:pPr>
            <a:r>
              <a:rPr lang="en-GB" sz="1600" dirty="0">
                <a:solidFill>
                  <a:schemeClr val="tx1"/>
                </a:solidFill>
              </a:rPr>
              <a:t>Writer’s Viewpoints and perspectives</a:t>
            </a:r>
          </a:p>
          <a:p>
            <a:pPr algn="ctr">
              <a:defRPr/>
            </a:pPr>
            <a:r>
              <a:rPr lang="en-GB" sz="1600" dirty="0">
                <a:solidFill>
                  <a:schemeClr val="tx1"/>
                </a:solidFill>
              </a:rPr>
              <a:t>2 sections each worth 40 marks.  Total marks: 80</a:t>
            </a:r>
          </a:p>
          <a:p>
            <a:pPr algn="ctr">
              <a:defRPr/>
            </a:pPr>
            <a:endParaRPr lang="en-GB" sz="600" dirty="0">
              <a:solidFill>
                <a:schemeClr val="tx1"/>
              </a:solidFill>
            </a:endParaRPr>
          </a:p>
          <a:p>
            <a:pPr algn="ctr">
              <a:defRPr/>
            </a:pPr>
            <a:r>
              <a:rPr lang="en-GB" sz="1600" i="1" dirty="0">
                <a:solidFill>
                  <a:schemeClr val="tx1"/>
                </a:solidFill>
              </a:rPr>
              <a:t>Exam: 1 hour, 45 mins</a:t>
            </a:r>
          </a:p>
          <a:p>
            <a:pPr algn="ctr">
              <a:defRPr/>
            </a:pPr>
            <a:r>
              <a:rPr lang="en-GB" sz="1600" i="1" dirty="0">
                <a:solidFill>
                  <a:schemeClr val="tx1"/>
                </a:solidFill>
              </a:rPr>
              <a:t>50%</a:t>
            </a:r>
          </a:p>
        </p:txBody>
      </p:sp>
      <p:sp>
        <p:nvSpPr>
          <p:cNvPr id="16" name="Rounded Rectangle 15">
            <a:extLst>
              <a:ext uri="{FF2B5EF4-FFF2-40B4-BE49-F238E27FC236}">
                <a16:creationId xmlns:a16="http://schemas.microsoft.com/office/drawing/2014/main" id="{9CB711B3-CC9B-4BE8-8D10-4710D28D3C7E}"/>
              </a:ext>
            </a:extLst>
          </p:cNvPr>
          <p:cNvSpPr/>
          <p:nvPr/>
        </p:nvSpPr>
        <p:spPr>
          <a:xfrm>
            <a:off x="8910319" y="686593"/>
            <a:ext cx="2746375" cy="2160587"/>
          </a:xfrm>
          <a:prstGeom prst="roundRect">
            <a:avLst/>
          </a:prstGeom>
          <a:solidFill>
            <a:srgbClr val="FF33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Component 3: </a:t>
            </a:r>
            <a:r>
              <a:rPr lang="en-GB" dirty="0"/>
              <a:t>Spoken Language</a:t>
            </a:r>
          </a:p>
          <a:p>
            <a:pPr algn="ctr">
              <a:defRPr/>
            </a:pPr>
            <a:endParaRPr lang="en-GB" b="1" dirty="0"/>
          </a:p>
          <a:p>
            <a:pPr algn="ctr">
              <a:defRPr/>
            </a:pPr>
            <a:r>
              <a:rPr lang="en-GB" sz="1600" i="1" dirty="0"/>
              <a:t>Non-exam assessment</a:t>
            </a:r>
          </a:p>
          <a:p>
            <a:pPr algn="ctr">
              <a:defRPr/>
            </a:pPr>
            <a:r>
              <a:rPr lang="en-GB" sz="1600" i="1" dirty="0"/>
              <a:t>Unweighted</a:t>
            </a:r>
          </a:p>
          <a:p>
            <a:pPr algn="ctr">
              <a:defRPr/>
            </a:pPr>
            <a:r>
              <a:rPr lang="en-GB" sz="1600" i="1" dirty="0"/>
              <a:t>To be completed in year 9 or year 10.</a:t>
            </a:r>
          </a:p>
          <a:p>
            <a:pPr algn="ctr">
              <a:defRPr/>
            </a:pPr>
            <a:endParaRPr lang="en-GB" sz="1600" i="1" dirty="0"/>
          </a:p>
        </p:txBody>
      </p:sp>
      <p:sp>
        <p:nvSpPr>
          <p:cNvPr id="18" name="TextBox 17">
            <a:extLst>
              <a:ext uri="{FF2B5EF4-FFF2-40B4-BE49-F238E27FC236}">
                <a16:creationId xmlns:a16="http://schemas.microsoft.com/office/drawing/2014/main" id="{260E4215-4EA0-4195-935A-934C49DD300C}"/>
              </a:ext>
            </a:extLst>
          </p:cNvPr>
          <p:cNvSpPr txBox="1"/>
          <p:nvPr/>
        </p:nvSpPr>
        <p:spPr>
          <a:xfrm>
            <a:off x="367526" y="2992070"/>
            <a:ext cx="3422709" cy="1846659"/>
          </a:xfrm>
          <a:prstGeom prst="rect">
            <a:avLst/>
          </a:prstGeom>
          <a:solidFill>
            <a:srgbClr val="00B050"/>
          </a:solidFill>
          <a:ln>
            <a:solidFill>
              <a:srgbClr val="002060"/>
            </a:solidFill>
          </a:ln>
        </p:spPr>
        <p:txBody>
          <a:bodyPr wrap="square">
            <a:spAutoFit/>
          </a:bodyPr>
          <a:lstStyle/>
          <a:p>
            <a:pPr algn="ctr">
              <a:defRPr/>
            </a:pPr>
            <a:r>
              <a:rPr lang="en-GB" b="1" dirty="0"/>
              <a:t>Section A: Extract   (25%)</a:t>
            </a:r>
          </a:p>
          <a:p>
            <a:pPr algn="ctr">
              <a:defRPr/>
            </a:pPr>
            <a:r>
              <a:rPr lang="en-GB" sz="1600" dirty="0"/>
              <a:t>Reading (1 hour) Total marks: 40</a:t>
            </a:r>
          </a:p>
          <a:p>
            <a:pPr algn="ctr">
              <a:defRPr/>
            </a:pPr>
            <a:r>
              <a:rPr lang="en-GB" sz="1600" dirty="0"/>
              <a:t>4 questions. </a:t>
            </a:r>
          </a:p>
          <a:p>
            <a:pPr algn="ctr">
              <a:defRPr/>
            </a:pPr>
            <a:r>
              <a:rPr lang="en-GB" sz="1600" dirty="0"/>
              <a:t>Assessment Objectives covered: AO1, AO2 and AO4  </a:t>
            </a:r>
          </a:p>
          <a:p>
            <a:pPr algn="ctr">
              <a:defRPr/>
            </a:pPr>
            <a:r>
              <a:rPr lang="en-GB" sz="1600" b="1" dirty="0"/>
              <a:t>One prose extract of C20th or C21</a:t>
            </a:r>
            <a:r>
              <a:rPr lang="en-GB" sz="1600" b="1" baseline="30000" dirty="0"/>
              <a:t>st</a:t>
            </a:r>
            <a:r>
              <a:rPr lang="en-GB" sz="1600" b="1" dirty="0"/>
              <a:t> literature.</a:t>
            </a:r>
          </a:p>
        </p:txBody>
      </p:sp>
      <p:sp>
        <p:nvSpPr>
          <p:cNvPr id="19" name="TextBox 18">
            <a:extLst>
              <a:ext uri="{FF2B5EF4-FFF2-40B4-BE49-F238E27FC236}">
                <a16:creationId xmlns:a16="http://schemas.microsoft.com/office/drawing/2014/main" id="{AB7945C2-0C08-4C7C-9BAA-C5AA6466F339}"/>
              </a:ext>
            </a:extLst>
          </p:cNvPr>
          <p:cNvSpPr txBox="1"/>
          <p:nvPr/>
        </p:nvSpPr>
        <p:spPr>
          <a:xfrm>
            <a:off x="165491" y="5013383"/>
            <a:ext cx="3791824" cy="1384995"/>
          </a:xfrm>
          <a:prstGeom prst="rect">
            <a:avLst/>
          </a:prstGeom>
          <a:solidFill>
            <a:srgbClr val="00B050"/>
          </a:solidFill>
          <a:ln>
            <a:solidFill>
              <a:srgbClr val="002060"/>
            </a:solidFill>
          </a:ln>
        </p:spPr>
        <p:txBody>
          <a:bodyPr wrap="square">
            <a:spAutoFit/>
          </a:bodyPr>
          <a:lstStyle/>
          <a:p>
            <a:pPr algn="ctr">
              <a:defRPr/>
            </a:pPr>
            <a:r>
              <a:rPr lang="en-GB" b="1" dirty="0"/>
              <a:t>Section B: Question 5 Descriptive or narrative Writing  (25%)</a:t>
            </a:r>
          </a:p>
          <a:p>
            <a:pPr algn="ctr">
              <a:defRPr/>
            </a:pPr>
            <a:r>
              <a:rPr lang="en-GB" sz="1600" dirty="0"/>
              <a:t>Writing (45 mins)   Total marks: 40</a:t>
            </a:r>
          </a:p>
          <a:p>
            <a:pPr algn="ctr">
              <a:defRPr/>
            </a:pPr>
            <a:r>
              <a:rPr lang="en-GB" sz="1600" dirty="0"/>
              <a:t>A descriptive or a narrative piece.  One question has a picture as a stimulus. </a:t>
            </a:r>
          </a:p>
        </p:txBody>
      </p:sp>
      <p:sp>
        <p:nvSpPr>
          <p:cNvPr id="20" name="TextBox 19">
            <a:extLst>
              <a:ext uri="{FF2B5EF4-FFF2-40B4-BE49-F238E27FC236}">
                <a16:creationId xmlns:a16="http://schemas.microsoft.com/office/drawing/2014/main" id="{64BC6487-20A6-4477-955F-4334B6113B74}"/>
              </a:ext>
            </a:extLst>
          </p:cNvPr>
          <p:cNvSpPr txBox="1"/>
          <p:nvPr/>
        </p:nvSpPr>
        <p:spPr>
          <a:xfrm>
            <a:off x="4282200" y="2954568"/>
            <a:ext cx="3863510" cy="2062103"/>
          </a:xfrm>
          <a:prstGeom prst="rect">
            <a:avLst/>
          </a:prstGeom>
          <a:solidFill>
            <a:schemeClr val="accent6">
              <a:lumMod val="40000"/>
              <a:lumOff val="60000"/>
            </a:schemeClr>
          </a:solidFill>
          <a:ln>
            <a:solidFill>
              <a:srgbClr val="00B050"/>
            </a:solidFill>
          </a:ln>
        </p:spPr>
        <p:txBody>
          <a:bodyPr wrap="square">
            <a:spAutoFit/>
          </a:bodyPr>
          <a:lstStyle/>
          <a:p>
            <a:pPr algn="ctr">
              <a:defRPr/>
            </a:pPr>
            <a:r>
              <a:rPr lang="en-GB" b="1" dirty="0"/>
              <a:t>Section A: Non-fiction reading   (25%)</a:t>
            </a:r>
          </a:p>
          <a:p>
            <a:pPr algn="ctr">
              <a:defRPr/>
            </a:pPr>
            <a:r>
              <a:rPr lang="en-GB" sz="1600" dirty="0"/>
              <a:t>Reading (1 hour) Total marks: 40</a:t>
            </a:r>
          </a:p>
          <a:p>
            <a:pPr algn="ctr">
              <a:defRPr/>
            </a:pPr>
            <a:r>
              <a:rPr lang="en-GB" sz="1600" dirty="0"/>
              <a:t>  4 questions </a:t>
            </a:r>
            <a:r>
              <a:rPr lang="en-GB" sz="1400" dirty="0"/>
              <a:t>(A question on each text individually and 2 questions which use both texts)</a:t>
            </a:r>
          </a:p>
          <a:p>
            <a:pPr algn="ctr">
              <a:defRPr/>
            </a:pPr>
            <a:r>
              <a:rPr lang="en-GB" sz="1600" dirty="0"/>
              <a:t> Assessment Objectives covered: AO1, AO2 and AO3</a:t>
            </a:r>
          </a:p>
          <a:p>
            <a:pPr algn="ctr">
              <a:defRPr/>
            </a:pPr>
            <a:r>
              <a:rPr lang="en-GB" sz="1600" b="1" dirty="0"/>
              <a:t>Two non-fiction extracts from C19th &amp; C21st or C20th. </a:t>
            </a:r>
          </a:p>
        </p:txBody>
      </p:sp>
      <p:sp>
        <p:nvSpPr>
          <p:cNvPr id="21" name="TextBox 20">
            <a:extLst>
              <a:ext uri="{FF2B5EF4-FFF2-40B4-BE49-F238E27FC236}">
                <a16:creationId xmlns:a16="http://schemas.microsoft.com/office/drawing/2014/main" id="{BC99284C-F632-42F8-B773-91D9DA9C276D}"/>
              </a:ext>
            </a:extLst>
          </p:cNvPr>
          <p:cNvSpPr txBox="1"/>
          <p:nvPr/>
        </p:nvSpPr>
        <p:spPr>
          <a:xfrm>
            <a:off x="4299584" y="5116203"/>
            <a:ext cx="3863510" cy="1631216"/>
          </a:xfrm>
          <a:prstGeom prst="rect">
            <a:avLst/>
          </a:prstGeom>
          <a:solidFill>
            <a:schemeClr val="accent6">
              <a:lumMod val="40000"/>
              <a:lumOff val="60000"/>
            </a:schemeClr>
          </a:solidFill>
          <a:ln>
            <a:solidFill>
              <a:srgbClr val="00B050"/>
            </a:solidFill>
          </a:ln>
        </p:spPr>
        <p:txBody>
          <a:bodyPr wrap="square">
            <a:spAutoFit/>
          </a:bodyPr>
          <a:lstStyle/>
          <a:p>
            <a:pPr algn="ctr">
              <a:defRPr/>
            </a:pPr>
            <a:r>
              <a:rPr lang="en-GB" b="1" dirty="0"/>
              <a:t>Section B: Question 5 Writing to present a viewpoint (25%)</a:t>
            </a:r>
          </a:p>
          <a:p>
            <a:pPr algn="ctr">
              <a:defRPr/>
            </a:pPr>
            <a:r>
              <a:rPr lang="en-GB" sz="1600" dirty="0"/>
              <a:t>Writing (45 mins)  Total marks: 40</a:t>
            </a:r>
          </a:p>
          <a:p>
            <a:pPr algn="ctr">
              <a:defRPr/>
            </a:pPr>
            <a:r>
              <a:rPr lang="en-GB" sz="1600" dirty="0"/>
              <a:t> One task which must be completed and showcases the candidates ability to write to present a viewpoint e.g. letter,</a:t>
            </a:r>
            <a:r>
              <a:rPr lang="en-GB" sz="1400" dirty="0"/>
              <a:t> </a:t>
            </a:r>
            <a:r>
              <a:rPr lang="en-GB" sz="1600" dirty="0"/>
              <a:t>article etc.</a:t>
            </a:r>
          </a:p>
        </p:txBody>
      </p:sp>
      <p:sp>
        <p:nvSpPr>
          <p:cNvPr id="22" name="TextBox 21">
            <a:extLst>
              <a:ext uri="{FF2B5EF4-FFF2-40B4-BE49-F238E27FC236}">
                <a16:creationId xmlns:a16="http://schemas.microsoft.com/office/drawing/2014/main" id="{BC842E50-69EF-4796-BAE6-636330F64DF5}"/>
              </a:ext>
            </a:extLst>
          </p:cNvPr>
          <p:cNvSpPr txBox="1"/>
          <p:nvPr/>
        </p:nvSpPr>
        <p:spPr>
          <a:xfrm>
            <a:off x="8910319" y="3074728"/>
            <a:ext cx="2746375" cy="1477962"/>
          </a:xfrm>
          <a:prstGeom prst="rect">
            <a:avLst/>
          </a:prstGeom>
          <a:solidFill>
            <a:schemeClr val="accent2">
              <a:lumMod val="40000"/>
              <a:lumOff val="60000"/>
            </a:schemeClr>
          </a:solidFill>
          <a:ln>
            <a:solidFill>
              <a:srgbClr val="FF0000"/>
            </a:solidFill>
          </a:ln>
        </p:spPr>
        <p:txBody>
          <a:bodyPr>
            <a:spAutoFit/>
          </a:bodyPr>
          <a:lstStyle/>
          <a:p>
            <a:pPr algn="ctr">
              <a:defRPr/>
            </a:pPr>
            <a:r>
              <a:rPr lang="en-GB" b="1" dirty="0"/>
              <a:t>3. Spoken Language </a:t>
            </a:r>
          </a:p>
          <a:p>
            <a:pPr algn="ctr">
              <a:defRPr/>
            </a:pPr>
            <a:endParaRPr lang="en-GB" b="1" dirty="0"/>
          </a:p>
          <a:p>
            <a:pPr algn="ctr">
              <a:defRPr/>
            </a:pPr>
            <a:r>
              <a:rPr lang="en-GB" b="1" dirty="0"/>
              <a:t>One presentation/speech, including responses to questions and feedback.</a:t>
            </a:r>
          </a:p>
        </p:txBody>
      </p:sp>
      <p:sp>
        <p:nvSpPr>
          <p:cNvPr id="42" name="Rounded Rectangle 41">
            <a:extLst>
              <a:ext uri="{FF2B5EF4-FFF2-40B4-BE49-F238E27FC236}">
                <a16:creationId xmlns:a16="http://schemas.microsoft.com/office/drawing/2014/main" id="{EB8D65BA-7699-4966-900D-CF6C07AAA5F8}"/>
              </a:ext>
            </a:extLst>
          </p:cNvPr>
          <p:cNvSpPr/>
          <p:nvPr/>
        </p:nvSpPr>
        <p:spPr>
          <a:xfrm>
            <a:off x="8898412" y="5003491"/>
            <a:ext cx="2770188" cy="1651000"/>
          </a:xfrm>
          <a:prstGeom prst="roundRect">
            <a:avLst/>
          </a:prstGeom>
          <a:solidFill>
            <a:schemeClr val="bg1"/>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en-GB" sz="1600" dirty="0">
                <a:solidFill>
                  <a:schemeClr val="tx1"/>
                </a:solidFill>
              </a:rPr>
              <a:t>100% examination in the summer of Year 11</a:t>
            </a:r>
          </a:p>
          <a:p>
            <a:pPr marL="285750" indent="-285750">
              <a:buFont typeface="Arial" panose="020B0604020202020204" pitchFamily="34" charset="0"/>
              <a:buChar char="•"/>
              <a:defRPr/>
            </a:pPr>
            <a:r>
              <a:rPr lang="en-GB" sz="1600" dirty="0">
                <a:solidFill>
                  <a:schemeClr val="tx1"/>
                </a:solidFill>
              </a:rPr>
              <a:t>Graded 9-1 (9 being highest</a:t>
            </a:r>
            <a:r>
              <a:rPr lang="en-GB" dirty="0">
                <a:solidFill>
                  <a:schemeClr val="tx1"/>
                </a:solidFill>
              </a:rPr>
              <a:t>)</a:t>
            </a:r>
          </a:p>
        </p:txBody>
      </p:sp>
    </p:spTree>
    <p:extLst>
      <p:ext uri="{BB962C8B-B14F-4D97-AF65-F5344CB8AC3E}">
        <p14:creationId xmlns:p14="http://schemas.microsoft.com/office/powerpoint/2010/main" val="196538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E3EF84-E278-43C1-B2CA-9C13A057E900}"/>
              </a:ext>
            </a:extLst>
          </p:cNvPr>
          <p:cNvPicPr>
            <a:picLocks noChangeAspect="1"/>
          </p:cNvPicPr>
          <p:nvPr/>
        </p:nvPicPr>
        <p:blipFill rotWithShape="1">
          <a:blip r:embed="rId2">
            <a:alphaModFix/>
            <a:extLst/>
          </a:blip>
          <a:srcRect r="-2" b="8648"/>
          <a:stretch/>
        </p:blipFill>
        <p:spPr>
          <a:xfrm>
            <a:off x="6083786" y="-168318"/>
            <a:ext cx="6261330" cy="3932313"/>
          </a:xfrm>
          <a:prstGeom prst="rect">
            <a:avLst/>
          </a:prstGeom>
          <a:effectLst>
            <a:softEdge rad="533400"/>
          </a:effectLst>
        </p:spPr>
      </p:pic>
      <p:pic>
        <p:nvPicPr>
          <p:cNvPr id="5" name="Picture 4">
            <a:extLst>
              <a:ext uri="{FF2B5EF4-FFF2-40B4-BE49-F238E27FC236}">
                <a16:creationId xmlns:a16="http://schemas.microsoft.com/office/drawing/2014/main" id="{2C97FAC1-20BF-4D73-8B2E-092A2B73D6C8}"/>
              </a:ext>
            </a:extLst>
          </p:cNvPr>
          <p:cNvPicPr>
            <a:picLocks noChangeAspect="1"/>
          </p:cNvPicPr>
          <p:nvPr/>
        </p:nvPicPr>
        <p:blipFill rotWithShape="1">
          <a:blip r:embed="rId3"/>
          <a:srcRect t="4208" r="-1" b="11404"/>
          <a:stretch/>
        </p:blipFill>
        <p:spPr>
          <a:xfrm rot="21600000">
            <a:off x="6089904" y="2487168"/>
            <a:ext cx="6263640" cy="4215384"/>
          </a:xfrm>
          <a:prstGeom prst="rect">
            <a:avLst/>
          </a:prstGeom>
          <a:effectLst>
            <a:softEdge rad="533400"/>
          </a:effectLst>
        </p:spPr>
      </p:pic>
      <p:pic>
        <p:nvPicPr>
          <p:cNvPr id="11" name="Picture 10">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04998" y="798445"/>
            <a:ext cx="4803636" cy="1311664"/>
          </a:xfrm>
        </p:spPr>
        <p:txBody>
          <a:bodyPr vert="horz" lIns="91440" tIns="45720" rIns="91440" bIns="45720" rtlCol="0" anchor="ctr">
            <a:normAutofit/>
          </a:bodyPr>
          <a:lstStyle/>
          <a:p>
            <a:r>
              <a:rPr lang="en-US" sz="4000" kern="1200">
                <a:solidFill>
                  <a:srgbClr val="000000"/>
                </a:solidFill>
                <a:latin typeface="+mj-lt"/>
                <a:ea typeface="+mj-ea"/>
                <a:cs typeface="+mj-cs"/>
              </a:rPr>
              <a:t>What works for language?  Reading</a:t>
            </a:r>
          </a:p>
        </p:txBody>
      </p:sp>
      <p:sp>
        <p:nvSpPr>
          <p:cNvPr id="3" name="Content Placeholder 2"/>
          <p:cNvSpPr>
            <a:spLocks noGrp="1"/>
          </p:cNvSpPr>
          <p:nvPr>
            <p:ph sz="half" idx="1"/>
          </p:nvPr>
        </p:nvSpPr>
        <p:spPr>
          <a:xfrm>
            <a:off x="804997" y="2272143"/>
            <a:ext cx="4803637" cy="3788830"/>
          </a:xfrm>
        </p:spPr>
        <p:txBody>
          <a:bodyPr vert="horz" lIns="91440" tIns="45720" rIns="91440" bIns="45720" rtlCol="0" anchor="ctr">
            <a:normAutofit fontScale="92500" lnSpcReduction="10000"/>
          </a:bodyPr>
          <a:lstStyle/>
          <a:p>
            <a:pPr marL="0"/>
            <a:r>
              <a:rPr lang="en-US" sz="2000" dirty="0">
                <a:solidFill>
                  <a:srgbClr val="000000"/>
                </a:solidFill>
              </a:rPr>
              <a:t>Reading a range of fiction and non-fiction.  Then </a:t>
            </a:r>
            <a:r>
              <a:rPr lang="en-US" sz="2000" dirty="0" err="1">
                <a:solidFill>
                  <a:srgbClr val="000000"/>
                </a:solidFill>
              </a:rPr>
              <a:t>summarise</a:t>
            </a:r>
            <a:r>
              <a:rPr lang="en-US" sz="2000" dirty="0">
                <a:solidFill>
                  <a:srgbClr val="000000"/>
                </a:solidFill>
              </a:rPr>
              <a:t> it, drawing out the key points.</a:t>
            </a:r>
          </a:p>
          <a:p>
            <a:pPr marL="0"/>
            <a:r>
              <a:rPr lang="en-US" sz="2000" dirty="0">
                <a:solidFill>
                  <a:srgbClr val="000000"/>
                </a:solidFill>
              </a:rPr>
              <a:t>GAP/FLAP the texts.</a:t>
            </a:r>
          </a:p>
          <a:p>
            <a:pPr marL="0"/>
            <a:r>
              <a:rPr lang="en-US" sz="2000" dirty="0">
                <a:solidFill>
                  <a:srgbClr val="000000"/>
                </a:solidFill>
              </a:rPr>
              <a:t>Designing your own questions in the style of the exams.</a:t>
            </a:r>
          </a:p>
          <a:p>
            <a:pPr marL="0"/>
            <a:r>
              <a:rPr lang="en-US" sz="2000" dirty="0">
                <a:solidFill>
                  <a:srgbClr val="000000"/>
                </a:solidFill>
              </a:rPr>
              <a:t>Writing their own indicative content for answers to reading questions.</a:t>
            </a:r>
          </a:p>
          <a:p>
            <a:pPr marL="0"/>
            <a:r>
              <a:rPr lang="en-US" sz="2000" dirty="0">
                <a:solidFill>
                  <a:srgbClr val="000000"/>
                </a:solidFill>
              </a:rPr>
              <a:t>Writing responses and </a:t>
            </a:r>
            <a:r>
              <a:rPr lang="en-US" sz="2000" dirty="0" err="1">
                <a:solidFill>
                  <a:srgbClr val="000000"/>
                </a:solidFill>
              </a:rPr>
              <a:t>practising</a:t>
            </a:r>
            <a:r>
              <a:rPr lang="en-US" sz="2000" dirty="0">
                <a:solidFill>
                  <a:srgbClr val="000000"/>
                </a:solidFill>
              </a:rPr>
              <a:t> what, how, why.</a:t>
            </a:r>
          </a:p>
          <a:p>
            <a:pPr marL="0"/>
            <a:r>
              <a:rPr lang="en-US" sz="2000" dirty="0">
                <a:solidFill>
                  <a:srgbClr val="000000"/>
                </a:solidFill>
              </a:rPr>
              <a:t>Peer assessing each other and improving on answers.</a:t>
            </a:r>
          </a:p>
          <a:p>
            <a:pPr marL="0"/>
            <a:r>
              <a:rPr lang="en-US" sz="2000" dirty="0">
                <a:solidFill>
                  <a:srgbClr val="000000"/>
                </a:solidFill>
              </a:rPr>
              <a:t>Revising subject terminology</a:t>
            </a:r>
          </a:p>
        </p:txBody>
      </p:sp>
    </p:spTree>
    <p:extLst>
      <p:ext uri="{BB962C8B-B14F-4D97-AF65-F5344CB8AC3E}">
        <p14:creationId xmlns:p14="http://schemas.microsoft.com/office/powerpoint/2010/main" val="3670696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32" name="Rectangle 138">
            <a:extLst>
              <a:ext uri="{FF2B5EF4-FFF2-40B4-BE49-F238E27FC236}">
                <a16:creationId xmlns:a16="http://schemas.microsoft.com/office/drawing/2014/main" id="{7521DD34-C6F2-4402-9A01-962807DB6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3527223-0B36-4FC3-8993-7ECEBC67BBEF}"/>
              </a:ext>
            </a:extLst>
          </p:cNvPr>
          <p:cNvSpPr>
            <a:spLocks noGrp="1"/>
          </p:cNvSpPr>
          <p:nvPr>
            <p:ph type="title"/>
          </p:nvPr>
        </p:nvSpPr>
        <p:spPr>
          <a:xfrm>
            <a:off x="619760" y="764373"/>
            <a:ext cx="5154508" cy="1293028"/>
          </a:xfrm>
        </p:spPr>
        <p:txBody>
          <a:bodyPr vert="horz" lIns="91440" tIns="45720" rIns="91440" bIns="45720" rtlCol="0" anchor="ctr">
            <a:normAutofit fontScale="90000"/>
          </a:bodyPr>
          <a:lstStyle/>
          <a:p>
            <a:r>
              <a:rPr lang="en-US" sz="4000" kern="1200" dirty="0">
                <a:solidFill>
                  <a:schemeClr val="tx1"/>
                </a:solidFill>
                <a:latin typeface="+mj-lt"/>
                <a:ea typeface="+mj-ea"/>
                <a:cs typeface="+mj-cs"/>
              </a:rPr>
              <a:t>What works for Language? Paper 1 Writing</a:t>
            </a:r>
          </a:p>
        </p:txBody>
      </p:sp>
      <p:sp>
        <p:nvSpPr>
          <p:cNvPr id="3" name="Content Placeholder 2">
            <a:extLst>
              <a:ext uri="{FF2B5EF4-FFF2-40B4-BE49-F238E27FC236}">
                <a16:creationId xmlns:a16="http://schemas.microsoft.com/office/drawing/2014/main" id="{FF7B6758-0C19-4314-8766-6D00B4A26302}"/>
              </a:ext>
            </a:extLst>
          </p:cNvPr>
          <p:cNvSpPr>
            <a:spLocks noGrp="1"/>
          </p:cNvSpPr>
          <p:nvPr>
            <p:ph sz="half" idx="1"/>
          </p:nvPr>
        </p:nvSpPr>
        <p:spPr>
          <a:xfrm>
            <a:off x="619760" y="2194560"/>
            <a:ext cx="5154507" cy="4024125"/>
          </a:xfrm>
        </p:spPr>
        <p:txBody>
          <a:bodyPr vert="horz" lIns="91440" tIns="45720" rIns="91440" bIns="45720" rtlCol="0">
            <a:normAutofit/>
          </a:bodyPr>
          <a:lstStyle/>
          <a:p>
            <a:pPr marL="0"/>
            <a:r>
              <a:rPr lang="en-US" sz="2000" dirty="0"/>
              <a:t>Planning written responses to a range of pictures.</a:t>
            </a:r>
          </a:p>
          <a:p>
            <a:pPr marL="0"/>
            <a:r>
              <a:rPr lang="en-US" sz="2000" dirty="0"/>
              <a:t>Planning narratives using the same characters, the same, settings and same plot but to different tasks.</a:t>
            </a:r>
          </a:p>
          <a:p>
            <a:pPr marL="0"/>
            <a:r>
              <a:rPr lang="en-US" sz="2000" dirty="0"/>
              <a:t>Working on core spellings </a:t>
            </a:r>
          </a:p>
          <a:p>
            <a:pPr marL="0"/>
            <a:r>
              <a:rPr lang="en-US" sz="2000" dirty="0"/>
              <a:t>Developing imagery and show me, don’t tell me.</a:t>
            </a:r>
          </a:p>
          <a:p>
            <a:pPr marL="0"/>
            <a:r>
              <a:rPr lang="en-US" sz="2000" dirty="0"/>
              <a:t>Reading fiction and noting techniques used by writer they can try and emulate.</a:t>
            </a:r>
          </a:p>
          <a:p>
            <a:endParaRPr lang="en-US" sz="2000" dirty="0"/>
          </a:p>
        </p:txBody>
      </p:sp>
      <p:pic>
        <p:nvPicPr>
          <p:cNvPr id="1030" name="Picture 6" descr="https://attachments.office.net/owa/N.Whitehill@Lutterworthcollege.com/service.svc/s/GetAttachmentThumbnail?id=AAMkADM2ZDFkYmE0LTA1Y2QtNDcwNS05M2I2LWJkNDZhMjhjMWI5ZQBGAAAAAADscRP7GnEhR6IPAB3%2BTxl%2FBwBSFs8PbtmpQYPyU%2BmVlYDjAAAAAAEMAABSFs8PbtmpQYPyU%2BmVlYDjAABfuUK9AAABEgAQAAeSjyjiExJNjgPYdknrqPM%3D&amp;thumbnailType=2&amp;owa=outlook.office.com&amp;scriptVer=2019111101.04&amp;X-OWA-CANARY=xun3_kq4b0e542trW7de0NA7m-ZhbNcYhG0Fa6l0IVDfvZKPyWJxEhJwmg6PLFCML-YRqNQHL10.&amp;token=eyJhbGciOiJSUzI1NiIsImtpZCI6IjA2MDBGOUY2NzQ2MjA3MzdFNzM0MDRFMjg3QzQ1QTgxOENCN0NFQjgiLCJ4NXQiOiJCZ0Q1OW5SaUJ6Zm5OQVRpaDhSYWdZeTN6cmciLCJ0eXAiOiJKV1QifQ.eyJvcmlnaW4iOiJodHRwczovL291dGxvb2sub2ZmaWNlLmNvbSIsInZlciI6IkV4Y2hhbmdlLkNhbGxiYWNrLlYxIiwiYXBwY3R4c2VuZGVyIjoiT3dhRG93bmxvYWRAMWRlYmViNTYtNTI0Ny00MDcwLTk3NjgtMWNlODZlNzBlOGVlIiwiaXNzcmluZyI6IldXIiwiYXBwY3R4Ijoie1wibXNleGNocHJvdFwiOlwib3dhXCIsXCJwcmltYXJ5c2lkXCI6XCJTLTEtNS0yMS00MjE2MTczNDczLTE3MDI0ODQxOTUtMTkxNjIwOTA0NC05NzQ0NDI3XCIsXCJwdWlkXCI6XCIxMTUzODAxMTE1MjE5MjU3ODYwXCIsXCJvaWRcIjpcImRhMTQ0MDZiLTFjOTQtNGNhNi1iMTNhLTg3M2NiZTU0NDBmM1wiLFwic2NvcGVcIjpcIk93YURvd25sb2FkXCJ9IiwibmJmIjoxNTc0MTA3MTA0LCJleHAiOjE1NzQxMDc3MDQsImlzcyI6IjAwMDAwMDAyLTAwMDAtMGZmMS1jZTAwLTAwMDAwMDAwMDAwMEAxZGViZWI1Ni01MjQ3LTQwNzAtOTc2OC0xY2U4NmU3MGU4ZWUiLCJhdWQiOiIwMDAwMDAwMi0wMDAwLTBmZjEtY2UwMC0wMDAwMDAwMDAwMDAvYXR0YWNobWVudHMub2ZmaWNlLm5ldEAxZGViZWI1Ni01MjQ3LTQwNzAtOTc2OC0xY2U4NmU3MGU4ZWUifQ.a4bkpV4QUAnZznN1cjHsOo5NZdkHTNbyDvQxslUp3AN4x6YDKhXPj8zpgGBOux93Y4qgEZRGszlsl-jEnTcuQXkt9XeWVeR_Ztmz-QjuxFgGGL2T31cp9ze_Y9_5Lq7f5e5APL-S-xfuwKWHvnTi2K3nRDr7KXIBfLHlfcsmh5lpQj7FSS1eq3F0df9ck_rLCkWZRXiYvq8qPF84b3Yx9oow9V3PUjOvoq0IN1WR-0MqjXRvR5tJTaWFK5GIqwwv6e8ntoeON9xpwfBNtvyk7SZExvaV9673e2QfCEaHjwRIz39nNMu5dmx0OLLgTtAbp7sCtpE2VvjIHGVF74Od9Q&amp;animation=true">
            <a:extLst>
              <a:ext uri="{FF2B5EF4-FFF2-40B4-BE49-F238E27FC236}">
                <a16:creationId xmlns:a16="http://schemas.microsoft.com/office/drawing/2014/main" id="{D5955252-37D0-42E6-BF6C-BBBF2036027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787" r="4" b="4"/>
          <a:stretch/>
        </p:blipFill>
        <p:spPr bwMode="auto">
          <a:xfrm>
            <a:off x="6417733" y="10"/>
            <a:ext cx="3270176" cy="39334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attachments.office.net/owa/N.Whitehill@Lutterworthcollege.com/service.svc/s/GetAttachmentThumbnail?id=AAMkADM2ZDFkYmE0LTA1Y2QtNDcwNS05M2I2LWJkNDZhMjhjMWI5ZQBGAAAAAADscRP7GnEhR6IPAB3%2BTxl%2FBwBSFs8PbtmpQYPyU%2BmVlYDjAAAAAAEMAABSFs8PbtmpQYPyU%2BmVlYDjAABfuUK9AAABEgAQALPdWS5yPJBBszkqVLzZHyk%3D&amp;thumbnailType=2&amp;owa=outlook.office.com&amp;scriptVer=2019111101.04&amp;X-OWA-CANARY=xun3_kq4b0e542trW7de0NA7m-ZhbNcYhG0Fa6l0IVDfvZKPyWJxEhJwmg6PLFCML-YRqNQHL10.&amp;token=eyJhbGciOiJSUzI1NiIsImtpZCI6IjA2MDBGOUY2NzQ2MjA3MzdFNzM0MDRFMjg3QzQ1QTgxOENCN0NFQjgiLCJ4NXQiOiJCZ0Q1OW5SaUJ6Zm5OQVRpaDhSYWdZeTN6cmciLCJ0eXAiOiJKV1QifQ.eyJvcmlnaW4iOiJodHRwczovL291dGxvb2sub2ZmaWNlLmNvbSIsInZlciI6IkV4Y2hhbmdlLkNhbGxiYWNrLlYxIiwiYXBwY3R4c2VuZGVyIjoiT3dhRG93bmxvYWRAMWRlYmViNTYtNTI0Ny00MDcwLTk3NjgtMWNlODZlNzBlOGVlIiwiaXNzcmluZyI6IldXIiwiYXBwY3R4Ijoie1wibXNleGNocHJvdFwiOlwib3dhXCIsXCJwcmltYXJ5c2lkXCI6XCJTLTEtNS0yMS00MjE2MTczNDczLTE3MDI0ODQxOTUtMTkxNjIwOTA0NC05NzQ0NDI3XCIsXCJwdWlkXCI6XCIxMTUzODAxMTE1MjE5MjU3ODYwXCIsXCJvaWRcIjpcImRhMTQ0MDZiLTFjOTQtNGNhNi1iMTNhLTg3M2NiZTU0NDBmM1wiLFwic2NvcGVcIjpcIk93YURvd25sb2FkXCJ9IiwibmJmIjoxNTc0MTA3MTA0LCJleHAiOjE1NzQxMDc3MDQsImlzcyI6IjAwMDAwMDAyLTAwMDAtMGZmMS1jZTAwLTAwMDAwMDAwMDAwMEAxZGViZWI1Ni01MjQ3LTQwNzAtOTc2OC0xY2U4NmU3MGU4ZWUiLCJhdWQiOiIwMDAwMDAwMi0wMDAwLTBmZjEtY2UwMC0wMDAwMDAwMDAwMDAvYXR0YWNobWVudHMub2ZmaWNlLm5ldEAxZGViZWI1Ni01MjQ3LTQwNzAtOTc2OC0xY2U4NmU3MGU4ZWUifQ.a4bkpV4QUAnZznN1cjHsOo5NZdkHTNbyDvQxslUp3AN4x6YDKhXPj8zpgGBOux93Y4qgEZRGszlsl-jEnTcuQXkt9XeWVeR_Ztmz-QjuxFgGGL2T31cp9ze_Y9_5Lq7f5e5APL-S-xfuwKWHvnTi2K3nRDr7KXIBfLHlfcsmh5lpQj7FSS1eq3F0df9ck_rLCkWZRXiYvq8qPF84b3Yx9oow9V3PUjOvoq0IN1WR-0MqjXRvR5tJTaWFK5GIqwwv6e8ntoeON9xpwfBNtvyk7SZExvaV9673e2QfCEaHjwRIz39nNMu5dmx0OLLgTtAbp7sCtpE2VvjIHGVF74Od9Q&amp;animation=true">
            <a:extLst>
              <a:ext uri="{FF2B5EF4-FFF2-40B4-BE49-F238E27FC236}">
                <a16:creationId xmlns:a16="http://schemas.microsoft.com/office/drawing/2014/main" id="{1E8901F6-50E7-46DB-B591-3A61F79444C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314" r="3" b="3"/>
          <a:stretch/>
        </p:blipFill>
        <p:spPr bwMode="auto">
          <a:xfrm>
            <a:off x="9782174" y="10"/>
            <a:ext cx="2409826" cy="39334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ttachments.office.net/owa/N.Whitehill@Lutterworthcollege.com/service.svc/s/GetAttachmentThumbnail?id=AAMkADM2ZDFkYmE0LTA1Y2QtNDcwNS05M2I2LWJkNDZhMjhjMWI5ZQBGAAAAAADscRP7GnEhR6IPAB3%2BTxl%2FBwBSFs8PbtmpQYPyU%2BmVlYDjAAAAAAEMAABSFs8PbtmpQYPyU%2BmVlYDjAABfuUK9AAABEgAQADZm%2F99JS3BLq%2Fh%2Fy0ThLpA%3D&amp;thumbnailType=2&amp;owa=outlook.office.com&amp;scriptVer=2019111101.04&amp;X-OWA-CANARY=xun3_kq4b0e542trW7de0NA7m-ZhbNcYhG0Fa6l0IVDfvZKPyWJxEhJwmg6PLFCML-YRqNQHL10.&amp;token=eyJhbGciOiJSUzI1NiIsImtpZCI6IjA2MDBGOUY2NzQ2MjA3MzdFNzM0MDRFMjg3QzQ1QTgxOENCN0NFQjgiLCJ4NXQiOiJCZ0Q1OW5SaUJ6Zm5OQVRpaDhSYWdZeTN6cmciLCJ0eXAiOiJKV1QifQ.eyJvcmlnaW4iOiJodHRwczovL291dGxvb2sub2ZmaWNlLmNvbSIsInZlciI6IkV4Y2hhbmdlLkNhbGxiYWNrLlYxIiwiYXBwY3R4c2VuZGVyIjoiT3dhRG93bmxvYWRAMWRlYmViNTYtNTI0Ny00MDcwLTk3NjgtMWNlODZlNzBlOGVlIiwiaXNzcmluZyI6IldXIiwiYXBwY3R4Ijoie1wibXNleGNocHJvdFwiOlwib3dhXCIsXCJwcmltYXJ5c2lkXCI6XCJTLTEtNS0yMS00MjE2MTczNDczLTE3MDI0ODQxOTUtMTkxNjIwOTA0NC05NzQ0NDI3XCIsXCJwdWlkXCI6XCIxMTUzODAxMTE1MjE5MjU3ODYwXCIsXCJvaWRcIjpcImRhMTQ0MDZiLTFjOTQtNGNhNi1iMTNhLTg3M2NiZTU0NDBmM1wiLFwic2NvcGVcIjpcIk93YURvd25sb2FkXCJ9IiwibmJmIjoxNTc0MTA3MTA0LCJleHAiOjE1NzQxMDc3MDQsImlzcyI6IjAwMDAwMDAyLTAwMDAtMGZmMS1jZTAwLTAwMDAwMDAwMDAwMEAxZGViZWI1Ni01MjQ3LTQwNzAtOTc2OC0xY2U4NmU3MGU4ZWUiLCJhdWQiOiIwMDAwMDAwMi0wMDAwLTBmZjEtY2UwMC0wMDAwMDAwMDAwMDAvYXR0YWNobWVudHMub2ZmaWNlLm5ldEAxZGViZWI1Ni01MjQ3LTQwNzAtOTc2OC0xY2U4NmU3MGU4ZWUifQ.a4bkpV4QUAnZznN1cjHsOo5NZdkHTNbyDvQxslUp3AN4x6YDKhXPj8zpgGBOux93Y4qgEZRGszlsl-jEnTcuQXkt9XeWVeR_Ztmz-QjuxFgGGL2T31cp9ze_Y9_5Lq7f5e5APL-S-xfuwKWHvnTi2K3nRDr7KXIBfLHlfcsmh5lpQj7FSS1eq3F0df9ck_rLCkWZRXiYvq8qPF84b3Yx9oow9V3PUjOvoq0IN1WR-0MqjXRvR5tJTaWFK5GIqwwv6e8ntoeON9xpwfBNtvyk7SZExvaV9673e2QfCEaHjwRIz39nNMu5dmx0OLLgTtAbp7sCtpE2VvjIHGVF74Od9Q&amp;animation=true">
            <a:extLst>
              <a:ext uri="{FF2B5EF4-FFF2-40B4-BE49-F238E27FC236}">
                <a16:creationId xmlns:a16="http://schemas.microsoft.com/office/drawing/2014/main" id="{9BAB5CA7-5825-469D-84CC-9ADE554BCCA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908" r="2" b="2"/>
          <a:stretch/>
        </p:blipFill>
        <p:spPr bwMode="auto">
          <a:xfrm>
            <a:off x="6417734" y="4019724"/>
            <a:ext cx="5774266" cy="2838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05929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799A8B4F-0FED-46C0-9186-5A8E116D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id="{DA6861EE-7660-46C9-80BD-173B8F7454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527223-0B36-4FC3-8993-7ECEBC67BBEF}"/>
              </a:ext>
            </a:extLst>
          </p:cNvPr>
          <p:cNvSpPr>
            <a:spLocks noGrp="1"/>
          </p:cNvSpPr>
          <p:nvPr>
            <p:ph type="title"/>
          </p:nvPr>
        </p:nvSpPr>
        <p:spPr>
          <a:xfrm>
            <a:off x="807365" y="802955"/>
            <a:ext cx="6318649" cy="1454051"/>
          </a:xfrm>
        </p:spPr>
        <p:txBody>
          <a:bodyPr vert="horz" lIns="91440" tIns="45720" rIns="91440" bIns="45720" rtlCol="0" anchor="ctr">
            <a:normAutofit/>
          </a:bodyPr>
          <a:lstStyle/>
          <a:p>
            <a:r>
              <a:rPr lang="en-US" sz="3600" dirty="0">
                <a:solidFill>
                  <a:srgbClr val="000000"/>
                </a:solidFill>
              </a:rPr>
              <a:t>What works for Language? Paper 2 Writing</a:t>
            </a:r>
          </a:p>
        </p:txBody>
      </p:sp>
      <p:sp>
        <p:nvSpPr>
          <p:cNvPr id="3" name="Content Placeholder 2">
            <a:extLst>
              <a:ext uri="{FF2B5EF4-FFF2-40B4-BE49-F238E27FC236}">
                <a16:creationId xmlns:a16="http://schemas.microsoft.com/office/drawing/2014/main" id="{FF7B6758-0C19-4314-8766-6D00B4A26302}"/>
              </a:ext>
            </a:extLst>
          </p:cNvPr>
          <p:cNvSpPr>
            <a:spLocks noGrp="1"/>
          </p:cNvSpPr>
          <p:nvPr>
            <p:ph sz="half" idx="1"/>
          </p:nvPr>
        </p:nvSpPr>
        <p:spPr>
          <a:xfrm>
            <a:off x="803807" y="2421682"/>
            <a:ext cx="4650524" cy="3639289"/>
          </a:xfrm>
        </p:spPr>
        <p:txBody>
          <a:bodyPr vert="horz" lIns="91440" tIns="45720" rIns="91440" bIns="45720" rtlCol="0" anchor="ctr">
            <a:normAutofit fontScale="92500" lnSpcReduction="20000"/>
          </a:bodyPr>
          <a:lstStyle/>
          <a:p>
            <a:pPr marL="0"/>
            <a:r>
              <a:rPr lang="en-US" sz="2000" dirty="0">
                <a:solidFill>
                  <a:srgbClr val="000000"/>
                </a:solidFill>
              </a:rPr>
              <a:t>Planning for the </a:t>
            </a:r>
            <a:r>
              <a:rPr lang="en-US" sz="2000" b="1" dirty="0">
                <a:solidFill>
                  <a:srgbClr val="000000"/>
                </a:solidFill>
              </a:rPr>
              <a:t>5 text types they</a:t>
            </a:r>
            <a:r>
              <a:rPr lang="en-US" sz="2000" dirty="0">
                <a:solidFill>
                  <a:srgbClr val="000000"/>
                </a:solidFill>
              </a:rPr>
              <a:t> could be asked to write: </a:t>
            </a:r>
            <a:r>
              <a:rPr lang="en-US" sz="2000" b="1" dirty="0">
                <a:solidFill>
                  <a:srgbClr val="000000"/>
                </a:solidFill>
              </a:rPr>
              <a:t>formal letter</a:t>
            </a:r>
            <a:r>
              <a:rPr lang="en-US" sz="2000" dirty="0">
                <a:solidFill>
                  <a:srgbClr val="000000"/>
                </a:solidFill>
              </a:rPr>
              <a:t>, </a:t>
            </a:r>
            <a:r>
              <a:rPr lang="en-US" sz="2000" b="1" dirty="0">
                <a:solidFill>
                  <a:srgbClr val="000000"/>
                </a:solidFill>
              </a:rPr>
              <a:t>article</a:t>
            </a:r>
            <a:r>
              <a:rPr lang="en-US" sz="2000" dirty="0">
                <a:solidFill>
                  <a:srgbClr val="000000"/>
                </a:solidFill>
              </a:rPr>
              <a:t>, </a:t>
            </a:r>
            <a:r>
              <a:rPr lang="en-US" sz="2000" b="1" dirty="0">
                <a:solidFill>
                  <a:srgbClr val="000000"/>
                </a:solidFill>
              </a:rPr>
              <a:t>speech</a:t>
            </a:r>
            <a:r>
              <a:rPr lang="en-US" sz="2000" dirty="0">
                <a:solidFill>
                  <a:srgbClr val="000000"/>
                </a:solidFill>
              </a:rPr>
              <a:t>, </a:t>
            </a:r>
            <a:r>
              <a:rPr lang="en-US" sz="2000" b="1" dirty="0">
                <a:solidFill>
                  <a:srgbClr val="000000"/>
                </a:solidFill>
              </a:rPr>
              <a:t>leaflet </a:t>
            </a:r>
            <a:r>
              <a:rPr lang="en-US" sz="2000" dirty="0">
                <a:solidFill>
                  <a:srgbClr val="000000"/>
                </a:solidFill>
              </a:rPr>
              <a:t>and </a:t>
            </a:r>
            <a:r>
              <a:rPr lang="en-US" sz="2000" b="1" dirty="0">
                <a:solidFill>
                  <a:srgbClr val="000000"/>
                </a:solidFill>
              </a:rPr>
              <a:t>essay</a:t>
            </a:r>
            <a:r>
              <a:rPr lang="en-US" sz="2000" dirty="0">
                <a:solidFill>
                  <a:srgbClr val="000000"/>
                </a:solidFill>
              </a:rPr>
              <a:t>.</a:t>
            </a:r>
          </a:p>
          <a:p>
            <a:pPr marL="0"/>
            <a:r>
              <a:rPr lang="en-US" sz="2000" dirty="0">
                <a:solidFill>
                  <a:srgbClr val="000000"/>
                </a:solidFill>
              </a:rPr>
              <a:t>Deciding questions for GAP/FLAP</a:t>
            </a:r>
          </a:p>
          <a:p>
            <a:pPr marL="0"/>
            <a:r>
              <a:rPr lang="en-US" sz="2000" dirty="0">
                <a:solidFill>
                  <a:srgbClr val="000000"/>
                </a:solidFill>
              </a:rPr>
              <a:t>Revising the key conventions of each text type and knowing HOW to use each one. </a:t>
            </a:r>
          </a:p>
          <a:p>
            <a:pPr marL="0"/>
            <a:r>
              <a:rPr lang="en-US" sz="2000" dirty="0">
                <a:solidFill>
                  <a:srgbClr val="000000"/>
                </a:solidFill>
              </a:rPr>
              <a:t>Writing using a range of persuasive devices including repetition, rhetorical questions</a:t>
            </a:r>
          </a:p>
          <a:p>
            <a:pPr marL="0"/>
            <a:r>
              <a:rPr lang="en-US" sz="2000" dirty="0">
                <a:solidFill>
                  <a:srgbClr val="000000"/>
                </a:solidFill>
              </a:rPr>
              <a:t>Core spellings and common mistakes</a:t>
            </a:r>
          </a:p>
          <a:p>
            <a:pPr marL="0"/>
            <a:r>
              <a:rPr lang="en-US" sz="2000" dirty="0">
                <a:solidFill>
                  <a:srgbClr val="000000"/>
                </a:solidFill>
              </a:rPr>
              <a:t>Developing an argument in a clear and structured way.</a:t>
            </a:r>
          </a:p>
          <a:p>
            <a:pPr marL="0"/>
            <a:r>
              <a:rPr lang="en-US" sz="2000" dirty="0">
                <a:solidFill>
                  <a:srgbClr val="000000"/>
                </a:solidFill>
              </a:rPr>
              <a:t>Reading non-fiction and noting techniques used by writer you can try and emulate.</a:t>
            </a:r>
          </a:p>
          <a:p>
            <a:endParaRPr lang="en-US" sz="2000" dirty="0">
              <a:solidFill>
                <a:srgbClr val="000000"/>
              </a:solidFill>
            </a:endParaRPr>
          </a:p>
        </p:txBody>
      </p:sp>
      <p:sp>
        <p:nvSpPr>
          <p:cNvPr id="80" name="Oval 79">
            <a:extLst>
              <a:ext uri="{FF2B5EF4-FFF2-40B4-BE49-F238E27FC236}">
                <a16:creationId xmlns:a16="http://schemas.microsoft.com/office/drawing/2014/main" id="{38A69B74-22E3-47CC-823F-18BE7930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636" y="2960687"/>
            <a:ext cx="2668748" cy="2668748"/>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reeform 71">
            <a:extLst>
              <a:ext uri="{FF2B5EF4-FFF2-40B4-BE49-F238E27FC236}">
                <a16:creationId xmlns:a16="http://schemas.microsoft.com/office/drawing/2014/main" id="{1778637B-5DB8-4A75-B2E6-FC2B1BB9A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014" y="2"/>
            <a:ext cx="4034987" cy="3428147"/>
          </a:xfrm>
          <a:custGeom>
            <a:avLst/>
            <a:gdLst>
              <a:gd name="connsiteX0" fmla="*/ 350825 w 4034987"/>
              <a:gd name="connsiteY0" fmla="*/ 0 h 3428147"/>
              <a:gd name="connsiteX1" fmla="*/ 4034987 w 4034987"/>
              <a:gd name="connsiteY1" fmla="*/ 0 h 3428147"/>
              <a:gd name="connsiteX2" fmla="*/ 4034987 w 4034987"/>
              <a:gd name="connsiteY2" fmla="*/ 2505205 h 3428147"/>
              <a:gd name="connsiteX3" fmla="*/ 3951822 w 4034987"/>
              <a:gd name="connsiteY3" fmla="*/ 2616420 h 3428147"/>
              <a:gd name="connsiteX4" fmla="*/ 2230590 w 4034987"/>
              <a:gd name="connsiteY4" fmla="*/ 3428147 h 3428147"/>
              <a:gd name="connsiteX5" fmla="*/ 0 w 4034987"/>
              <a:gd name="connsiteY5" fmla="*/ 1197557 h 3428147"/>
              <a:gd name="connsiteX6" fmla="*/ 269220 w 4034987"/>
              <a:gd name="connsiteY6" fmla="*/ 134326 h 342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987" h="3428147">
                <a:moveTo>
                  <a:pt x="350825" y="0"/>
                </a:moveTo>
                <a:lnTo>
                  <a:pt x="4034987" y="0"/>
                </a:lnTo>
                <a:lnTo>
                  <a:pt x="4034987" y="2505205"/>
                </a:lnTo>
                <a:lnTo>
                  <a:pt x="3951822" y="2616420"/>
                </a:lnTo>
                <a:cubicBezTo>
                  <a:pt x="3542699" y="3112162"/>
                  <a:pt x="2923546" y="3428147"/>
                  <a:pt x="2230590" y="3428147"/>
                </a:cubicBezTo>
                <a:cubicBezTo>
                  <a:pt x="998669" y="3428147"/>
                  <a:pt x="0" y="2429478"/>
                  <a:pt x="0" y="1197557"/>
                </a:cubicBezTo>
                <a:cubicBezTo>
                  <a:pt x="0" y="812582"/>
                  <a:pt x="97526" y="450385"/>
                  <a:pt x="269220" y="13432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100" name="Picture 4" descr="Image result for formal letter">
            <a:extLst>
              <a:ext uri="{FF2B5EF4-FFF2-40B4-BE49-F238E27FC236}">
                <a16:creationId xmlns:a16="http://schemas.microsoft.com/office/drawing/2014/main" id="{6C49E77D-B1AB-46A3-9A2C-6A641D5BEAD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502855" y="210817"/>
            <a:ext cx="1719816" cy="242958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mage result for speeches">
            <a:extLst>
              <a:ext uri="{FF2B5EF4-FFF2-40B4-BE49-F238E27FC236}">
                <a16:creationId xmlns:a16="http://schemas.microsoft.com/office/drawing/2014/main" id="{6B43755D-AE9C-42A2-95A1-324DC739518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894262" y="3478741"/>
            <a:ext cx="1046260" cy="1606964"/>
          </a:xfrm>
          <a:prstGeom prst="rect">
            <a:avLst/>
          </a:prstGeom>
          <a:noFill/>
          <a:extLst>
            <a:ext uri="{909E8E84-426E-40DD-AFC4-6F175D3DCCD1}">
              <a14:hiddenFill xmlns:a14="http://schemas.microsoft.com/office/drawing/2010/main">
                <a:solidFill>
                  <a:srgbClr val="FFFFFF"/>
                </a:solidFill>
              </a14:hiddenFill>
            </a:ext>
          </a:extLst>
        </p:spPr>
      </p:pic>
      <p:sp>
        <p:nvSpPr>
          <p:cNvPr id="84" name="Freeform 75">
            <a:extLst>
              <a:ext uri="{FF2B5EF4-FFF2-40B4-BE49-F238E27FC236}">
                <a16:creationId xmlns:a16="http://schemas.microsoft.com/office/drawing/2014/main" id="{0035A30C-45F3-4EFB-B2E8-6E2A1184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9131" y="4258570"/>
            <a:ext cx="3132869" cy="2599430"/>
          </a:xfrm>
          <a:custGeom>
            <a:avLst/>
            <a:gdLst>
              <a:gd name="connsiteX0" fmla="*/ 1612418 w 3061881"/>
              <a:gd name="connsiteY0" fmla="*/ 0 h 2540529"/>
              <a:gd name="connsiteX1" fmla="*/ 3030226 w 3061881"/>
              <a:gd name="connsiteY1" fmla="*/ 843844 h 2540529"/>
              <a:gd name="connsiteX2" fmla="*/ 3061881 w 3061881"/>
              <a:gd name="connsiteY2" fmla="*/ 909556 h 2540529"/>
              <a:gd name="connsiteX3" fmla="*/ 3061881 w 3061881"/>
              <a:gd name="connsiteY3" fmla="*/ 2315281 h 2540529"/>
              <a:gd name="connsiteX4" fmla="*/ 3030226 w 3061881"/>
              <a:gd name="connsiteY4" fmla="*/ 2380992 h 2540529"/>
              <a:gd name="connsiteX5" fmla="*/ 2949460 w 3061881"/>
              <a:gd name="connsiteY5" fmla="*/ 2513937 h 2540529"/>
              <a:gd name="connsiteX6" fmla="*/ 2929575 w 3061881"/>
              <a:gd name="connsiteY6" fmla="*/ 2540529 h 2540529"/>
              <a:gd name="connsiteX7" fmla="*/ 295261 w 3061881"/>
              <a:gd name="connsiteY7" fmla="*/ 2540529 h 2540529"/>
              <a:gd name="connsiteX8" fmla="*/ 275376 w 3061881"/>
              <a:gd name="connsiteY8" fmla="*/ 2513937 h 2540529"/>
              <a:gd name="connsiteX9" fmla="*/ 0 w 3061881"/>
              <a:gd name="connsiteY9" fmla="*/ 1612418 h 2540529"/>
              <a:gd name="connsiteX10" fmla="*/ 1612418 w 3061881"/>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1881" h="2540529">
                <a:moveTo>
                  <a:pt x="1612418" y="0"/>
                </a:moveTo>
                <a:cubicBezTo>
                  <a:pt x="2224646" y="0"/>
                  <a:pt x="2757180" y="341213"/>
                  <a:pt x="3030226" y="843844"/>
                </a:cubicBezTo>
                <a:lnTo>
                  <a:pt x="3061881" y="909556"/>
                </a:lnTo>
                <a:lnTo>
                  <a:pt x="3061881" y="2315281"/>
                </a:lnTo>
                <a:lnTo>
                  <a:pt x="3030226" y="2380992"/>
                </a:lnTo>
                <a:cubicBezTo>
                  <a:pt x="3005404"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102" name="Picture 6" descr="Image result for leaflet">
            <a:extLst>
              <a:ext uri="{FF2B5EF4-FFF2-40B4-BE49-F238E27FC236}">
                <a16:creationId xmlns:a16="http://schemas.microsoft.com/office/drawing/2014/main" id="{26F5F74C-45A5-4082-9243-B56B2AC2C4D0}"/>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918893" y="5010263"/>
            <a:ext cx="1661466" cy="1661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277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Straight Connector 16">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0" name="Rectangle 18">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a:solidFill>
                  <a:srgbClr val="FFFFFF"/>
                </a:solidFill>
              </a:rPr>
              <a:t>On line</a:t>
            </a:r>
          </a:p>
        </p:txBody>
      </p:sp>
      <p:pic>
        <p:nvPicPr>
          <p:cNvPr id="3" name="Picture 2">
            <a:extLst>
              <a:ext uri="{FF2B5EF4-FFF2-40B4-BE49-F238E27FC236}">
                <a16:creationId xmlns:a16="http://schemas.microsoft.com/office/drawing/2014/main" id="{31193FD6-6248-4018-8A15-DF0E4E880C8E}"/>
              </a:ext>
            </a:extLst>
          </p:cNvPr>
          <p:cNvPicPr>
            <a:picLocks noChangeAspect="1"/>
          </p:cNvPicPr>
          <p:nvPr/>
        </p:nvPicPr>
        <p:blipFill>
          <a:blip r:embed="rId2"/>
          <a:stretch>
            <a:fillRect/>
          </a:stretch>
        </p:blipFill>
        <p:spPr>
          <a:xfrm>
            <a:off x="908509" y="307731"/>
            <a:ext cx="2248670" cy="3997637"/>
          </a:xfrm>
          <a:prstGeom prst="rect">
            <a:avLst/>
          </a:prstGeom>
        </p:spPr>
      </p:pic>
      <p:pic>
        <p:nvPicPr>
          <p:cNvPr id="5" name="Picture 4"/>
          <p:cNvPicPr>
            <a:picLocks noChangeAspect="1"/>
          </p:cNvPicPr>
          <p:nvPr/>
        </p:nvPicPr>
        <p:blipFill>
          <a:blip r:embed="rId3"/>
          <a:stretch>
            <a:fillRect/>
          </a:stretch>
        </p:blipFill>
        <p:spPr>
          <a:xfrm>
            <a:off x="4385729" y="1585552"/>
            <a:ext cx="3433324" cy="1441995"/>
          </a:xfrm>
          <a:prstGeom prst="rect">
            <a:avLst/>
          </a:prstGeom>
        </p:spPr>
      </p:pic>
      <p:cxnSp>
        <p:nvCxnSpPr>
          <p:cNvPr id="31" name="Straight Connector 20">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B2B5535-EDDB-451B-822E-D9BE197C3001}"/>
              </a:ext>
            </a:extLst>
          </p:cNvPr>
          <p:cNvPicPr>
            <a:picLocks noChangeAspect="1"/>
          </p:cNvPicPr>
          <p:nvPr/>
        </p:nvPicPr>
        <p:blipFill>
          <a:blip r:embed="rId4"/>
          <a:stretch>
            <a:fillRect/>
          </a:stretch>
        </p:blipFill>
        <p:spPr>
          <a:xfrm>
            <a:off x="9037348" y="330045"/>
            <a:ext cx="2248670" cy="3997637"/>
          </a:xfrm>
          <a:prstGeom prst="rect">
            <a:avLst/>
          </a:prstGeom>
        </p:spPr>
      </p:pic>
      <p:cxnSp>
        <p:nvCxnSpPr>
          <p:cNvPr id="32" name="Straight Connector 22">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940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7D03296-BABA-47AD-A5D5-ED1567270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216825"/>
            <a:ext cx="10515600" cy="1092050"/>
          </a:xfrm>
        </p:spPr>
        <p:txBody>
          <a:bodyPr vert="horz" lIns="91440" tIns="45720" rIns="91440" bIns="45720" rtlCol="0" anchor="b">
            <a:normAutofit/>
          </a:bodyPr>
          <a:lstStyle/>
          <a:p>
            <a:pPr algn="ctr"/>
            <a:r>
              <a:rPr lang="en-US" sz="5200"/>
              <a:t>On line</a:t>
            </a:r>
          </a:p>
        </p:txBody>
      </p:sp>
      <p:sp useBgFill="1">
        <p:nvSpPr>
          <p:cNvPr id="19" name="Rectangle 18">
            <a:extLst>
              <a:ext uri="{FF2B5EF4-FFF2-40B4-BE49-F238E27FC236}">
                <a16:creationId xmlns:a16="http://schemas.microsoft.com/office/drawing/2014/main" id="{284A8429-F65A-490D-96E4-1158D3E8A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396083"/>
            <a:ext cx="10515599" cy="822960"/>
          </a:xfrm>
          <a:prstGeom prst="rect">
            <a:avLst/>
          </a:prstGeom>
          <a:ln w="12700">
            <a:solidFill>
              <a:srgbClr val="EFEFEF"/>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F022291-A82B-4D23-A1E0-5F9BD6846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41136" y="1859832"/>
            <a:ext cx="109728"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3" name="Picture 2">
            <a:extLst>
              <a:ext uri="{FF2B5EF4-FFF2-40B4-BE49-F238E27FC236}">
                <a16:creationId xmlns:a16="http://schemas.microsoft.com/office/drawing/2014/main" id="{CDD114AA-020B-4396-B259-F2CD632FA874}"/>
              </a:ext>
            </a:extLst>
          </p:cNvPr>
          <p:cNvPicPr>
            <a:picLocks noChangeAspect="1"/>
          </p:cNvPicPr>
          <p:nvPr/>
        </p:nvPicPr>
        <p:blipFill rotWithShape="1">
          <a:blip r:embed="rId2"/>
          <a:srcRect l="174" t="5663" r="857" b="8274"/>
          <a:stretch/>
        </p:blipFill>
        <p:spPr>
          <a:xfrm>
            <a:off x="932873" y="2518284"/>
            <a:ext cx="6418986" cy="3139831"/>
          </a:xfrm>
          <a:prstGeom prst="rect">
            <a:avLst/>
          </a:prstGeom>
        </p:spPr>
      </p:pic>
      <p:pic>
        <p:nvPicPr>
          <p:cNvPr id="4" name="Picture 3">
            <a:extLst>
              <a:ext uri="{FF2B5EF4-FFF2-40B4-BE49-F238E27FC236}">
                <a16:creationId xmlns:a16="http://schemas.microsoft.com/office/drawing/2014/main" id="{A0BDE4D6-2252-41B5-92FF-EF105524103B}"/>
              </a:ext>
            </a:extLst>
          </p:cNvPr>
          <p:cNvPicPr>
            <a:picLocks noChangeAspect="1"/>
          </p:cNvPicPr>
          <p:nvPr/>
        </p:nvPicPr>
        <p:blipFill>
          <a:blip r:embed="rId3"/>
          <a:stretch>
            <a:fillRect/>
          </a:stretch>
        </p:blipFill>
        <p:spPr>
          <a:xfrm>
            <a:off x="7860301" y="1811556"/>
            <a:ext cx="3398826" cy="4577544"/>
          </a:xfrm>
          <a:prstGeom prst="rect">
            <a:avLst/>
          </a:prstGeom>
        </p:spPr>
      </p:pic>
    </p:spTree>
    <p:extLst>
      <p:ext uri="{BB962C8B-B14F-4D97-AF65-F5344CB8AC3E}">
        <p14:creationId xmlns:p14="http://schemas.microsoft.com/office/powerpoint/2010/main" val="3966889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owth mindset - Yahoo Image Search results - Google Chrome"/>
          <p:cNvPicPr>
            <a:picLocks noChangeAspect="1"/>
          </p:cNvPicPr>
          <p:nvPr/>
        </p:nvPicPr>
        <p:blipFill rotWithShape="1">
          <a:blip r:embed="rId2">
            <a:extLst>
              <a:ext uri="{28A0092B-C50C-407E-A947-70E740481C1C}">
                <a14:useLocalDpi xmlns:a14="http://schemas.microsoft.com/office/drawing/2010/main" val="0"/>
              </a:ext>
            </a:extLst>
          </a:blip>
          <a:srcRect l="15384" t="24013" r="42404" b="16688"/>
          <a:stretch/>
        </p:blipFill>
        <p:spPr>
          <a:xfrm>
            <a:off x="2406917" y="643467"/>
            <a:ext cx="7378166" cy="5571066"/>
          </a:xfrm>
          <a:prstGeom prst="rect">
            <a:avLst/>
          </a:prstGeom>
        </p:spPr>
      </p:pic>
    </p:spTree>
    <p:extLst>
      <p:ext uri="{BB962C8B-B14F-4D97-AF65-F5344CB8AC3E}">
        <p14:creationId xmlns:p14="http://schemas.microsoft.com/office/powerpoint/2010/main" val="4089832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24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endParaRPr lang="en-US" sz="2600" kern="1200">
              <a:solidFill>
                <a:srgbClr val="FFFFFF"/>
              </a:solidFill>
              <a:latin typeface="+mj-lt"/>
              <a:ea typeface="+mj-ea"/>
              <a:cs typeface="+mj-cs"/>
            </a:endParaRPr>
          </a:p>
        </p:txBody>
      </p:sp>
      <p:pic>
        <p:nvPicPr>
          <p:cNvPr id="1026" name="Picture 2" descr="https://tse4.mm.bing.net/th?id=OIP.llEWNJlLi6QASOcxG-zOIwE3DI&amp;pid=15.1&amp;P=0&amp;w=255&amp;h=16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8600" y="1115806"/>
            <a:ext cx="7188199" cy="4622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156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2219</Words>
  <Application>Microsoft Office PowerPoint</Application>
  <PresentationFormat>Widescreen</PresentationFormat>
  <Paragraphs>248</Paragraphs>
  <Slides>27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How to revise English presentation </vt:lpstr>
      <vt:lpstr>AQA GCSE English Language (8700)</vt:lpstr>
      <vt:lpstr>AQA GCSE English Literature (8702)</vt:lpstr>
      <vt:lpstr>To revise or not to revise, that is the question.</vt:lpstr>
      <vt:lpstr>What is it?</vt:lpstr>
      <vt:lpstr>The key is to be realistic. Yes, they will have less free time temporarily. No, they will not, and should not, have to go without free time completely.  Yes, there is time to make that difference now.</vt:lpstr>
      <vt:lpstr>Power of reading</vt:lpstr>
      <vt:lpstr>PowerPoint Presentation</vt:lpstr>
      <vt:lpstr>Reading questions you could use</vt:lpstr>
      <vt:lpstr>PowerPoint Presentation</vt:lpstr>
      <vt:lpstr>PowerPoint Presentation</vt:lpstr>
      <vt:lpstr>PowerPoint Presentation</vt:lpstr>
      <vt:lpstr>PowerPoint Presentation</vt:lpstr>
      <vt:lpstr>AQA GCSE English Literature (8702)</vt:lpstr>
      <vt:lpstr>Literature texts- Must</vt:lpstr>
      <vt:lpstr>Literature texts- Should</vt:lpstr>
      <vt:lpstr>Active ways to revise Literature texts</vt:lpstr>
      <vt:lpstr>Other approaches to consider</vt:lpstr>
      <vt:lpstr>PowerPoint Presentation</vt:lpstr>
      <vt:lpstr>AQA GCSE English Language (8700)</vt:lpstr>
      <vt:lpstr>What works for language?  Reading</vt:lpstr>
      <vt:lpstr>What works for Language? Paper 1 Writing</vt:lpstr>
      <vt:lpstr>What works for Language? Paper 2 Writing</vt:lpstr>
      <vt:lpstr>On line</vt:lpstr>
      <vt:lpstr>On line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revise English presentation </dc:title>
  <dc:creator>natalie toye</dc:creator>
  <cp:lastModifiedBy>natalie toye</cp:lastModifiedBy>
  <cp:revision>2</cp:revision>
  <dcterms:created xsi:type="dcterms:W3CDTF">2019-11-18T21:37:31Z</dcterms:created>
  <dcterms:modified xsi:type="dcterms:W3CDTF">2019-11-18T21:47:00Z</dcterms:modified>
</cp:coreProperties>
</file>